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58" r:id="rId2"/>
    <p:sldId id="258" r:id="rId3"/>
    <p:sldId id="259" r:id="rId4"/>
    <p:sldId id="262" r:id="rId5"/>
    <p:sldId id="263" r:id="rId6"/>
    <p:sldId id="300" r:id="rId7"/>
    <p:sldId id="360" r:id="rId8"/>
    <p:sldId id="303" r:id="rId9"/>
    <p:sldId id="304" r:id="rId10"/>
    <p:sldId id="309" r:id="rId11"/>
    <p:sldId id="319" r:id="rId12"/>
    <p:sldId id="364" r:id="rId13"/>
    <p:sldId id="366" r:id="rId14"/>
    <p:sldId id="362" r:id="rId15"/>
    <p:sldId id="363" r:id="rId16"/>
    <p:sldId id="320" r:id="rId17"/>
    <p:sldId id="322" r:id="rId18"/>
    <p:sldId id="321" r:id="rId19"/>
    <p:sldId id="323" r:id="rId20"/>
    <p:sldId id="308" r:id="rId21"/>
    <p:sldId id="310" r:id="rId22"/>
    <p:sldId id="312" r:id="rId23"/>
    <p:sldId id="313" r:id="rId24"/>
    <p:sldId id="314" r:id="rId25"/>
    <p:sldId id="315" r:id="rId26"/>
    <p:sldId id="316" r:id="rId27"/>
    <p:sldId id="317" r:id="rId28"/>
    <p:sldId id="318" r:id="rId29"/>
    <p:sldId id="311" r:id="rId30"/>
    <p:sldId id="371" r:id="rId31"/>
    <p:sldId id="372" r:id="rId32"/>
    <p:sldId id="373" r:id="rId33"/>
    <p:sldId id="374" r:id="rId34"/>
    <p:sldId id="359" r:id="rId35"/>
    <p:sldId id="324" r:id="rId36"/>
    <p:sldId id="327" r:id="rId37"/>
    <p:sldId id="326" r:id="rId38"/>
    <p:sldId id="329" r:id="rId39"/>
    <p:sldId id="328" r:id="rId40"/>
    <p:sldId id="330" r:id="rId41"/>
    <p:sldId id="331"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69" r:id="rId55"/>
    <p:sldId id="368" r:id="rId56"/>
    <p:sldId id="345" r:id="rId57"/>
    <p:sldId id="346" r:id="rId58"/>
    <p:sldId id="347" r:id="rId59"/>
    <p:sldId id="348" r:id="rId60"/>
    <p:sldId id="349" r:id="rId61"/>
    <p:sldId id="350" r:id="rId62"/>
    <p:sldId id="351" r:id="rId63"/>
    <p:sldId id="352" r:id="rId64"/>
    <p:sldId id="357" r:id="rId65"/>
    <p:sldId id="376" r:id="rId66"/>
    <p:sldId id="353" r:id="rId67"/>
    <p:sldId id="35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898E2-5136-45CA-ACAE-DA7A6AA9BD65}"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A6EDD-91C0-402C-978B-3B637CF793A7}" type="slidenum">
              <a:rPr lang="en-US" smtClean="0"/>
              <a:t>‹#›</a:t>
            </a:fld>
            <a:endParaRPr lang="en-US"/>
          </a:p>
        </p:txBody>
      </p:sp>
    </p:spTree>
    <p:extLst>
      <p:ext uri="{BB962C8B-B14F-4D97-AF65-F5344CB8AC3E}">
        <p14:creationId xmlns:p14="http://schemas.microsoft.com/office/powerpoint/2010/main" val="262325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94E5-40B5-DA5D-4C69-D52771BAC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ADF997-5BA5-91EF-9E98-A93843B570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8A48B7-2A86-551E-0F36-5B3A3FAE4C19}"/>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1AF04FF2-F603-FA51-BF46-C5C9F9461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F238A-E3F9-3AFB-DE18-C4B17609869D}"/>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146605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1323-888F-E66A-5214-6C3F97AB5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A22D19-5956-8B60-6012-71E400BA89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B860E-C69A-3AF9-C7C2-EDB2DA1AE603}"/>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F4E7AB58-6067-2984-EBF5-DE6527950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E62FC-254B-8BF1-FF75-8F58ED537EE3}"/>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182200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C6BCC-BB30-2A61-F94D-73C692A1A1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C8FFE-EAEC-A066-DE3B-7E077DD6E6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92D86-3ED7-D49A-564F-9EA0777E93E5}"/>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894A3936-837F-B458-6CB3-5B9482754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80097-89E6-259B-928B-3CCC94739CA5}"/>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218794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52A2-2D16-58F2-872E-D5A89D48A0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2270D-D616-BCC0-3AFF-46B2D6E6F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3B6DE-5E94-10F9-68B6-F86D436E9918}"/>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9BE560D6-E924-E449-5147-E4077F9A1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20F3E-EA81-A55D-14D9-2C2D7F7F4329}"/>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373137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5D30-148B-6899-7A03-24DF697174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F4C60E-9989-4C88-7C84-E75924F31A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49E2E-8F84-DD57-0BF6-BFB98C130A07}"/>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43E79693-D97B-C8CD-0455-1B5047F60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0DDBB-8BA0-BE59-AA81-153CD633B70F}"/>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67567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A3AE-FCF0-02DE-847D-46F5376955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1152A-01F6-BF9F-2F39-3FC60016D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05DFC-901E-8A16-26EA-1CF8F9260B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811C1D-C62C-763F-486D-01AD4F95C828}"/>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6" name="Footer Placeholder 5">
            <a:extLst>
              <a:ext uri="{FF2B5EF4-FFF2-40B4-BE49-F238E27FC236}">
                <a16:creationId xmlns:a16="http://schemas.microsoft.com/office/drawing/2014/main" id="{C20431CD-8D9E-1808-9F4B-92180C2F6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DC6B3-DCCD-DDF1-1370-4B54602224D0}"/>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247468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5D59-8D90-0AF9-DB51-E97F8DA80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565D7-9395-4A60-02EF-6EDC0EA68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F03B00-F8EF-D947-273A-A6E8BFA487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09696F-F3FB-5A5B-6F61-2574BC456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03D3B4-FF17-9379-9C82-F76B73C54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9C5652-CDFF-B5F6-351A-EED9AF7E2259}"/>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8" name="Footer Placeholder 7">
            <a:extLst>
              <a:ext uri="{FF2B5EF4-FFF2-40B4-BE49-F238E27FC236}">
                <a16:creationId xmlns:a16="http://schemas.microsoft.com/office/drawing/2014/main" id="{42D45F62-24BD-219F-F56D-A33608C0AB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AB30F1-2A32-7FEA-BEDC-4F7E6C44AA8A}"/>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230979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7E7E-F9F8-FD42-D6EF-97070FB94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FE616-FADE-B03C-6A5F-3057F2F7C81E}"/>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4" name="Footer Placeholder 3">
            <a:extLst>
              <a:ext uri="{FF2B5EF4-FFF2-40B4-BE49-F238E27FC236}">
                <a16:creationId xmlns:a16="http://schemas.microsoft.com/office/drawing/2014/main" id="{5E7F2195-6699-AA8D-4206-D7A525928E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E62762-6B24-C799-3631-15C04E100BB5}"/>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147924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9D30E-DE72-C3EC-A6DC-94E703D27294}"/>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3" name="Footer Placeholder 2">
            <a:extLst>
              <a:ext uri="{FF2B5EF4-FFF2-40B4-BE49-F238E27FC236}">
                <a16:creationId xmlns:a16="http://schemas.microsoft.com/office/drawing/2014/main" id="{038E0DDB-B7A1-8054-07E4-95036F3FC6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E4EF2B-A1E6-2402-5D11-B8E64E54B7EF}"/>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326984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58EF-2184-7205-A74D-31405E16E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DD6AE-8F1C-74C1-E831-879C861D8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66FFF-99B4-9821-C21C-A8F116C9A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A107B8-2310-7A55-E6CA-7301FCA9B195}"/>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6" name="Footer Placeholder 5">
            <a:extLst>
              <a:ext uri="{FF2B5EF4-FFF2-40B4-BE49-F238E27FC236}">
                <a16:creationId xmlns:a16="http://schemas.microsoft.com/office/drawing/2014/main" id="{A066029A-D187-32E8-736B-11BCD0CF9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D2335-EDCF-8825-E0EE-C3CC4842A96B}"/>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1061795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861D-4AF7-A584-23E2-EC284643C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E158AF-6CC4-2F3B-5D60-BEF3A7740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BEBA2E-3769-9B17-DC04-8822C56E4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E8BA1-6742-12C8-AED1-8CA3C42F06DE}"/>
              </a:ext>
            </a:extLst>
          </p:cNvPr>
          <p:cNvSpPr>
            <a:spLocks noGrp="1"/>
          </p:cNvSpPr>
          <p:nvPr>
            <p:ph type="dt" sz="half" idx="10"/>
          </p:nvPr>
        </p:nvSpPr>
        <p:spPr/>
        <p:txBody>
          <a:bodyPr/>
          <a:lstStyle/>
          <a:p>
            <a:fld id="{88B5451D-9EA2-4614-B63E-A1990B06B18A}" type="datetimeFigureOut">
              <a:rPr lang="en-US" smtClean="0"/>
              <a:t>4/19/2025</a:t>
            </a:fld>
            <a:endParaRPr lang="en-US"/>
          </a:p>
        </p:txBody>
      </p:sp>
      <p:sp>
        <p:nvSpPr>
          <p:cNvPr id="6" name="Footer Placeholder 5">
            <a:extLst>
              <a:ext uri="{FF2B5EF4-FFF2-40B4-BE49-F238E27FC236}">
                <a16:creationId xmlns:a16="http://schemas.microsoft.com/office/drawing/2014/main" id="{50DED15B-D67B-CE46-9571-0DD896048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C1892-9184-2007-0E4F-1253C66D6E2E}"/>
              </a:ext>
            </a:extLst>
          </p:cNvPr>
          <p:cNvSpPr>
            <a:spLocks noGrp="1"/>
          </p:cNvSpPr>
          <p:nvPr>
            <p:ph type="sldNum" sz="quarter" idx="12"/>
          </p:nvPr>
        </p:nvSpPr>
        <p:spPr/>
        <p:txBody>
          <a:bodyPr/>
          <a:lstStyle/>
          <a:p>
            <a:fld id="{6BC5EA58-2417-45E5-B6FD-C58FE8648266}" type="slidenum">
              <a:rPr lang="en-US" smtClean="0"/>
              <a:t>‹#›</a:t>
            </a:fld>
            <a:endParaRPr lang="en-US"/>
          </a:p>
        </p:txBody>
      </p:sp>
    </p:spTree>
    <p:extLst>
      <p:ext uri="{BB962C8B-B14F-4D97-AF65-F5344CB8AC3E}">
        <p14:creationId xmlns:p14="http://schemas.microsoft.com/office/powerpoint/2010/main" val="15657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8F9A-2678-1894-5700-EB35439E0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87D5EB-2A7A-37E5-E9D6-1B67B7B63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6ACBE-F463-97B3-1E3B-1E0E2889F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B5451D-9EA2-4614-B63E-A1990B06B18A}" type="datetimeFigureOut">
              <a:rPr lang="en-US" smtClean="0"/>
              <a:t>4/19/2025</a:t>
            </a:fld>
            <a:endParaRPr lang="en-US"/>
          </a:p>
        </p:txBody>
      </p:sp>
      <p:sp>
        <p:nvSpPr>
          <p:cNvPr id="5" name="Footer Placeholder 4">
            <a:extLst>
              <a:ext uri="{FF2B5EF4-FFF2-40B4-BE49-F238E27FC236}">
                <a16:creationId xmlns:a16="http://schemas.microsoft.com/office/drawing/2014/main" id="{25FCC5B8-45A9-436F-1D5E-7B8564DA3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597777A-14A8-8976-7246-E9E0FE4FD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C5EA58-2417-45E5-B6FD-C58FE8648266}" type="slidenum">
              <a:rPr lang="en-US" smtClean="0"/>
              <a:t>‹#›</a:t>
            </a:fld>
            <a:endParaRPr lang="en-US"/>
          </a:p>
        </p:txBody>
      </p:sp>
    </p:spTree>
    <p:extLst>
      <p:ext uri="{BB962C8B-B14F-4D97-AF65-F5344CB8AC3E}">
        <p14:creationId xmlns:p14="http://schemas.microsoft.com/office/powerpoint/2010/main" val="989801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8A30-EDC3-9FED-D391-D7F250D20E32}"/>
              </a:ext>
            </a:extLst>
          </p:cNvPr>
          <p:cNvSpPr>
            <a:spLocks noGrp="1"/>
          </p:cNvSpPr>
          <p:nvPr>
            <p:ph type="ctrTitle"/>
          </p:nvPr>
        </p:nvSpPr>
        <p:spPr>
          <a:xfrm>
            <a:off x="1524000" y="1879907"/>
            <a:ext cx="9144000" cy="983073"/>
          </a:xfrm>
        </p:spPr>
        <p:txBody>
          <a:bodyPr>
            <a:normAutofit/>
          </a:bodyPr>
          <a:lstStyle/>
          <a:p>
            <a:r>
              <a:rPr lang="en-US" dirty="0">
                <a:latin typeface="Arial Black" panose="020B0A04020102020204" pitchFamily="34" charset="0"/>
              </a:rPr>
              <a:t>A.S.L.P Presentation</a:t>
            </a:r>
          </a:p>
        </p:txBody>
      </p:sp>
      <p:sp>
        <p:nvSpPr>
          <p:cNvPr id="3" name="Subtitle 2">
            <a:extLst>
              <a:ext uri="{FF2B5EF4-FFF2-40B4-BE49-F238E27FC236}">
                <a16:creationId xmlns:a16="http://schemas.microsoft.com/office/drawing/2014/main" id="{146C0996-07FD-4D77-9EC5-0DE6063FF855}"/>
              </a:ext>
            </a:extLst>
          </p:cNvPr>
          <p:cNvSpPr>
            <a:spLocks noGrp="1"/>
          </p:cNvSpPr>
          <p:nvPr>
            <p:ph type="subTitle" idx="1"/>
          </p:nvPr>
        </p:nvSpPr>
        <p:spPr>
          <a:xfrm>
            <a:off x="1524000" y="3429000"/>
            <a:ext cx="9144000" cy="2516905"/>
          </a:xfrm>
        </p:spPr>
        <p:txBody>
          <a:bodyPr>
            <a:normAutofit lnSpcReduction="10000"/>
          </a:bodyPr>
          <a:lstStyle/>
          <a:p>
            <a:pPr>
              <a:lnSpc>
                <a:spcPct val="150000"/>
              </a:lnSpc>
            </a:pPr>
            <a:r>
              <a:rPr lang="en-US" sz="2800" b="1"/>
              <a:t>Abdelrahman Hassan </a:t>
            </a:r>
            <a:r>
              <a:rPr lang="en-US" sz="2800" b="1" dirty="0"/>
              <a:t>Gabry </a:t>
            </a:r>
            <a:r>
              <a:rPr lang="en-US" sz="2800" dirty="0"/>
              <a:t>– AI Model Developer</a:t>
            </a:r>
            <a:br>
              <a:rPr lang="en-US" sz="2800" dirty="0"/>
            </a:br>
            <a:r>
              <a:rPr lang="en-US" sz="2800" b="1" dirty="0"/>
              <a:t>Abdelrahman Mostafa </a:t>
            </a:r>
            <a:r>
              <a:rPr lang="en-US" sz="2800" dirty="0"/>
              <a:t>– API Developer &amp; Team Leader</a:t>
            </a:r>
            <a:br>
              <a:rPr lang="en-US" sz="2800" dirty="0"/>
            </a:br>
            <a:r>
              <a:rPr lang="en-US" sz="2800" b="1" dirty="0"/>
              <a:t>Hamza Mohamed </a:t>
            </a:r>
            <a:r>
              <a:rPr lang="en-US" sz="2800" dirty="0"/>
              <a:t>– Flutter Mobile Application Developer</a:t>
            </a:r>
            <a:br>
              <a:rPr lang="en-US" sz="2800" dirty="0"/>
            </a:br>
            <a:r>
              <a:rPr lang="en-US" sz="2800" b="1" dirty="0"/>
              <a:t>Hazem Yasser </a:t>
            </a:r>
            <a:r>
              <a:rPr lang="en-US" sz="2800" dirty="0"/>
              <a:t>– Flutter Windows Software Developer</a:t>
            </a:r>
            <a:endParaRPr lang="en-US" dirty="0"/>
          </a:p>
        </p:txBody>
      </p:sp>
      <p:pic>
        <p:nvPicPr>
          <p:cNvPr id="4" name="Picture 3">
            <a:extLst>
              <a:ext uri="{FF2B5EF4-FFF2-40B4-BE49-F238E27FC236}">
                <a16:creationId xmlns:a16="http://schemas.microsoft.com/office/drawing/2014/main" id="{4B7F86E1-871A-F688-DCFE-F4AEE4FF2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28573" cy="1921148"/>
          </a:xfrm>
          <a:prstGeom prst="rect">
            <a:avLst/>
          </a:prstGeom>
        </p:spPr>
      </p:pic>
      <p:pic>
        <p:nvPicPr>
          <p:cNvPr id="6" name="Picture 5">
            <a:extLst>
              <a:ext uri="{FF2B5EF4-FFF2-40B4-BE49-F238E27FC236}">
                <a16:creationId xmlns:a16="http://schemas.microsoft.com/office/drawing/2014/main" id="{39917B44-689A-B7E6-AC43-7E8AE87F7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386" y="300581"/>
            <a:ext cx="2341228" cy="1383453"/>
          </a:xfrm>
          <a:prstGeom prst="rect">
            <a:avLst/>
          </a:prstGeom>
        </p:spPr>
      </p:pic>
    </p:spTree>
    <p:extLst>
      <p:ext uri="{BB962C8B-B14F-4D97-AF65-F5344CB8AC3E}">
        <p14:creationId xmlns:p14="http://schemas.microsoft.com/office/powerpoint/2010/main" val="290057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61DE0-4F4D-83BD-4E79-003CA4269F4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461C24-9C14-9CDC-469D-B1178CE9C3FA}"/>
              </a:ext>
            </a:extLst>
          </p:cNvPr>
          <p:cNvSpPr/>
          <p:nvPr/>
        </p:nvSpPr>
        <p:spPr>
          <a:xfrm>
            <a:off x="1003300" y="615950"/>
            <a:ext cx="10185400" cy="5626099"/>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E9D67681-C93D-4CE2-C4DF-59D57B18C96E}"/>
              </a:ext>
            </a:extLst>
          </p:cNvPr>
          <p:cNvSpPr txBox="1"/>
          <p:nvPr/>
        </p:nvSpPr>
        <p:spPr>
          <a:xfrm>
            <a:off x="1034674" y="955702"/>
            <a:ext cx="10154026" cy="584775"/>
          </a:xfrm>
          <a:prstGeom prst="rect">
            <a:avLst/>
          </a:prstGeom>
          <a:noFill/>
        </p:spPr>
        <p:txBody>
          <a:bodyPr wrap="square">
            <a:spAutoFit/>
          </a:bodyPr>
          <a:lstStyle/>
          <a:p>
            <a:pPr algn="ctr"/>
            <a:r>
              <a:rPr lang="en-US" sz="3200" b="1" dirty="0"/>
              <a:t>Mini-Block Diagram</a:t>
            </a:r>
          </a:p>
        </p:txBody>
      </p:sp>
      <p:grpSp>
        <p:nvGrpSpPr>
          <p:cNvPr id="15" name="Group 14">
            <a:extLst>
              <a:ext uri="{FF2B5EF4-FFF2-40B4-BE49-F238E27FC236}">
                <a16:creationId xmlns:a16="http://schemas.microsoft.com/office/drawing/2014/main" id="{6F017F2D-3F81-C7C4-6541-24E6B9E13456}"/>
              </a:ext>
            </a:extLst>
          </p:cNvPr>
          <p:cNvGrpSpPr/>
          <p:nvPr/>
        </p:nvGrpSpPr>
        <p:grpSpPr>
          <a:xfrm>
            <a:off x="2295525" y="1971673"/>
            <a:ext cx="7600950" cy="2914651"/>
            <a:chOff x="2762250" y="1657349"/>
            <a:chExt cx="7600950" cy="2914651"/>
          </a:xfrm>
        </p:grpSpPr>
        <p:sp>
          <p:nvSpPr>
            <p:cNvPr id="3" name="Rectangle: Rounded Corners 2">
              <a:extLst>
                <a:ext uri="{FF2B5EF4-FFF2-40B4-BE49-F238E27FC236}">
                  <a16:creationId xmlns:a16="http://schemas.microsoft.com/office/drawing/2014/main" id="{7E8A9B29-8BF5-4185-F3E9-40C0A7E1FD50}"/>
                </a:ext>
              </a:extLst>
            </p:cNvPr>
            <p:cNvSpPr/>
            <p:nvPr/>
          </p:nvSpPr>
          <p:spPr>
            <a:xfrm>
              <a:off x="8439150" y="2628900"/>
              <a:ext cx="1924050" cy="97155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AI Models</a:t>
              </a:r>
            </a:p>
          </p:txBody>
        </p:sp>
        <p:sp>
          <p:nvSpPr>
            <p:cNvPr id="5" name="Rectangle: Rounded Corners 4">
              <a:extLst>
                <a:ext uri="{FF2B5EF4-FFF2-40B4-BE49-F238E27FC236}">
                  <a16:creationId xmlns:a16="http://schemas.microsoft.com/office/drawing/2014/main" id="{464667DA-EE16-8225-406E-E439F76610D4}"/>
                </a:ext>
              </a:extLst>
            </p:cNvPr>
            <p:cNvSpPr/>
            <p:nvPr/>
          </p:nvSpPr>
          <p:spPr>
            <a:xfrm>
              <a:off x="5994400" y="2628900"/>
              <a:ext cx="1924050" cy="97155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API</a:t>
              </a:r>
            </a:p>
          </p:txBody>
        </p:sp>
        <p:sp>
          <p:nvSpPr>
            <p:cNvPr id="6" name="Rectangle: Rounded Corners 5">
              <a:extLst>
                <a:ext uri="{FF2B5EF4-FFF2-40B4-BE49-F238E27FC236}">
                  <a16:creationId xmlns:a16="http://schemas.microsoft.com/office/drawing/2014/main" id="{AD3E4AB1-F21F-CAB1-8787-1080BA963052}"/>
                </a:ext>
              </a:extLst>
            </p:cNvPr>
            <p:cNvSpPr/>
            <p:nvPr/>
          </p:nvSpPr>
          <p:spPr>
            <a:xfrm>
              <a:off x="2762250" y="3600450"/>
              <a:ext cx="1924050" cy="97155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Desktop Application</a:t>
              </a:r>
            </a:p>
          </p:txBody>
        </p:sp>
        <p:sp>
          <p:nvSpPr>
            <p:cNvPr id="7" name="Rectangle: Rounded Corners 6">
              <a:extLst>
                <a:ext uri="{FF2B5EF4-FFF2-40B4-BE49-F238E27FC236}">
                  <a16:creationId xmlns:a16="http://schemas.microsoft.com/office/drawing/2014/main" id="{6EB9E53A-69F0-26EC-005C-F130BA86E43E}"/>
                </a:ext>
              </a:extLst>
            </p:cNvPr>
            <p:cNvSpPr/>
            <p:nvPr/>
          </p:nvSpPr>
          <p:spPr>
            <a:xfrm>
              <a:off x="2762250" y="1657349"/>
              <a:ext cx="1924050" cy="97155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Mobile Application</a:t>
              </a:r>
            </a:p>
          </p:txBody>
        </p:sp>
        <p:cxnSp>
          <p:nvCxnSpPr>
            <p:cNvPr id="9" name="Straight Arrow Connector 8">
              <a:extLst>
                <a:ext uri="{FF2B5EF4-FFF2-40B4-BE49-F238E27FC236}">
                  <a16:creationId xmlns:a16="http://schemas.microsoft.com/office/drawing/2014/main" id="{C8962837-8B07-C507-B073-61D0B98840A4}"/>
                </a:ext>
              </a:extLst>
            </p:cNvPr>
            <p:cNvCxnSpPr>
              <a:cxnSpLocks/>
            </p:cNvCxnSpPr>
            <p:nvPr/>
          </p:nvCxnSpPr>
          <p:spPr>
            <a:xfrm flipH="1">
              <a:off x="7918450" y="3209925"/>
              <a:ext cx="520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680BB0EC-7C81-FCF1-C606-0784C408BC39}"/>
                </a:ext>
              </a:extLst>
            </p:cNvPr>
            <p:cNvCxnSpPr>
              <a:cxnSpLocks/>
            </p:cNvCxnSpPr>
            <p:nvPr/>
          </p:nvCxnSpPr>
          <p:spPr>
            <a:xfrm rot="10800000">
              <a:off x="4670426" y="2133599"/>
              <a:ext cx="1308100" cy="98107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A3378E68-C28E-3AA1-40A8-4CA8E73C0C6C}"/>
                </a:ext>
              </a:extLst>
            </p:cNvPr>
            <p:cNvCxnSpPr>
              <a:cxnSpLocks/>
            </p:cNvCxnSpPr>
            <p:nvPr/>
          </p:nvCxnSpPr>
          <p:spPr>
            <a:xfrm rot="10800000" flipV="1">
              <a:off x="4670426" y="3124198"/>
              <a:ext cx="1308100" cy="98107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F23AB083-DE10-8D42-B015-864852E2CFB6}"/>
              </a:ext>
            </a:extLst>
          </p:cNvPr>
          <p:cNvCxnSpPr>
            <a:cxnSpLocks/>
          </p:cNvCxnSpPr>
          <p:nvPr/>
        </p:nvCxnSpPr>
        <p:spPr>
          <a:xfrm>
            <a:off x="5006975" y="3428999"/>
            <a:ext cx="520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8DE96E7-A371-F422-410C-4127592CA440}"/>
              </a:ext>
            </a:extLst>
          </p:cNvPr>
          <p:cNvCxnSpPr>
            <a:cxnSpLocks/>
          </p:cNvCxnSpPr>
          <p:nvPr/>
        </p:nvCxnSpPr>
        <p:spPr>
          <a:xfrm>
            <a:off x="7451725" y="3324224"/>
            <a:ext cx="520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71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C0B9E-5C61-CDA6-BF4C-465D3D64AC4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05F789-7BE6-A951-BFE5-F0722F8EB548}"/>
              </a:ext>
            </a:extLst>
          </p:cNvPr>
          <p:cNvSpPr/>
          <p:nvPr/>
        </p:nvSpPr>
        <p:spPr>
          <a:xfrm>
            <a:off x="1003300" y="1751473"/>
            <a:ext cx="10185400" cy="3355054"/>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648BCEA2-F7AB-2CC0-2580-D90E42FA4F5B}"/>
              </a:ext>
            </a:extLst>
          </p:cNvPr>
          <p:cNvSpPr txBox="1"/>
          <p:nvPr/>
        </p:nvSpPr>
        <p:spPr>
          <a:xfrm>
            <a:off x="998009" y="1924935"/>
            <a:ext cx="10185400" cy="769441"/>
          </a:xfrm>
          <a:prstGeom prst="rect">
            <a:avLst/>
          </a:prstGeom>
          <a:noFill/>
        </p:spPr>
        <p:txBody>
          <a:bodyPr wrap="square" rtlCol="0" anchor="ctr">
            <a:spAutoFit/>
          </a:bodyPr>
          <a:lstStyle/>
          <a:p>
            <a:pPr algn="ctr"/>
            <a:r>
              <a:rPr lang="en-US" sz="4400" b="1" dirty="0"/>
              <a:t>AI Introduction</a:t>
            </a:r>
          </a:p>
        </p:txBody>
      </p:sp>
      <p:sp>
        <p:nvSpPr>
          <p:cNvPr id="4" name="TextBox 3">
            <a:extLst>
              <a:ext uri="{FF2B5EF4-FFF2-40B4-BE49-F238E27FC236}">
                <a16:creationId xmlns:a16="http://schemas.microsoft.com/office/drawing/2014/main" id="{596545C3-4AD7-AAC6-A0EB-F8D80D0E1364}"/>
              </a:ext>
            </a:extLst>
          </p:cNvPr>
          <p:cNvSpPr txBox="1"/>
          <p:nvPr/>
        </p:nvSpPr>
        <p:spPr>
          <a:xfrm>
            <a:off x="1539875" y="3300287"/>
            <a:ext cx="9101667" cy="1200329"/>
          </a:xfrm>
          <a:prstGeom prst="rect">
            <a:avLst/>
          </a:prstGeom>
          <a:noFill/>
        </p:spPr>
        <p:txBody>
          <a:bodyPr wrap="square" numCol="1" rtlCol="0" anchor="t">
            <a:spAutoFit/>
          </a:bodyPr>
          <a:lstStyle/>
          <a:p>
            <a:r>
              <a:rPr lang="en-US" sz="2400" b="0" i="0" u="none" strike="noStrike" dirty="0">
                <a:effectLst/>
              </a:rPr>
              <a:t>Our ASL recognition system utilizes </a:t>
            </a:r>
            <a:r>
              <a:rPr lang="en-US" sz="2400" b="1" i="0" u="none" strike="noStrike" dirty="0">
                <a:effectLst/>
              </a:rPr>
              <a:t>Artificial Intelligence (AI) and Deep Learning</a:t>
            </a:r>
            <a:r>
              <a:rPr lang="en-US" sz="2400" b="0" i="0" u="none" strike="noStrike" dirty="0">
                <a:effectLst/>
              </a:rPr>
              <a:t> to accurately detect and classify Arabic Sign Language gestures. We have developed two advanced models</a:t>
            </a:r>
            <a:endParaRPr lang="en-US" sz="2400" b="0" i="0" u="none" strike="noStrike" dirty="0">
              <a:effectLst/>
              <a:cs typeface="Times New Roman" panose="02020603050405020304" pitchFamily="18" charset="0"/>
            </a:endParaRPr>
          </a:p>
        </p:txBody>
      </p:sp>
    </p:spTree>
    <p:extLst>
      <p:ext uri="{BB962C8B-B14F-4D97-AF65-F5344CB8AC3E}">
        <p14:creationId xmlns:p14="http://schemas.microsoft.com/office/powerpoint/2010/main" val="355436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9E3A2C-B4D9-CEB6-47F4-0877C14A938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41E88F-C1EB-7024-359D-0F877CA5AD8E}"/>
              </a:ext>
            </a:extLst>
          </p:cNvPr>
          <p:cNvSpPr/>
          <p:nvPr/>
        </p:nvSpPr>
        <p:spPr>
          <a:xfrm>
            <a:off x="804328" y="524369"/>
            <a:ext cx="10861067" cy="580926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9DFFBABF-3598-FBE2-BB18-77E838010648}"/>
              </a:ext>
            </a:extLst>
          </p:cNvPr>
          <p:cNvSpPr txBox="1"/>
          <p:nvPr/>
        </p:nvSpPr>
        <p:spPr>
          <a:xfrm>
            <a:off x="804328" y="524368"/>
            <a:ext cx="10861067" cy="769441"/>
          </a:xfrm>
          <a:prstGeom prst="rect">
            <a:avLst/>
          </a:prstGeom>
          <a:noFill/>
        </p:spPr>
        <p:txBody>
          <a:bodyPr wrap="square" rtlCol="0" anchor="ctr">
            <a:spAutoFit/>
          </a:bodyPr>
          <a:lstStyle/>
          <a:p>
            <a:pPr algn="ctr"/>
            <a:r>
              <a:rPr lang="en-US" sz="4400" b="1" dirty="0"/>
              <a:t>Used Algorithms</a:t>
            </a:r>
          </a:p>
        </p:txBody>
      </p:sp>
      <p:sp>
        <p:nvSpPr>
          <p:cNvPr id="4" name="TextBox 3">
            <a:extLst>
              <a:ext uri="{FF2B5EF4-FFF2-40B4-BE49-F238E27FC236}">
                <a16:creationId xmlns:a16="http://schemas.microsoft.com/office/drawing/2014/main" id="{6B56FD05-3D19-C41D-551C-E91F3044E2C4}"/>
              </a:ext>
            </a:extLst>
          </p:cNvPr>
          <p:cNvSpPr txBox="1"/>
          <p:nvPr/>
        </p:nvSpPr>
        <p:spPr>
          <a:xfrm>
            <a:off x="1003298" y="1513090"/>
            <a:ext cx="5303984" cy="4182171"/>
          </a:xfrm>
          <a:prstGeom prst="rect">
            <a:avLst/>
          </a:prstGeom>
          <a:noFill/>
        </p:spPr>
        <p:txBody>
          <a:bodyPr wrap="square" numCol="1" rtlCol="0" anchor="t">
            <a:spAutoFit/>
          </a:bodyPr>
          <a:lstStyle/>
          <a:p>
            <a:pPr marR="0" lvl="0" rtl="0">
              <a:lnSpc>
                <a:spcPct val="115000"/>
              </a:lnSpc>
              <a:spcAft>
                <a:spcPts val="800"/>
              </a:spcAft>
              <a:tabLst>
                <a:tab pos="457200" algn="l"/>
              </a:tabLst>
            </a:pPr>
            <a:r>
              <a:rPr lang="en-GB" sz="1400" b="1" kern="100" dirty="0">
                <a:effectLst/>
                <a:ea typeface="Aptos" panose="020B0004020202020204" pitchFamily="34" charset="0"/>
                <a:cs typeface="Arial" panose="020B0604020202020204" pitchFamily="34" charset="0"/>
              </a:rPr>
              <a:t>MobileNetV2:</a:t>
            </a:r>
          </a:p>
          <a:p>
            <a:pPr marR="0" lvl="0" rtl="0">
              <a:lnSpc>
                <a:spcPct val="115000"/>
              </a:lnSpc>
              <a:spcAft>
                <a:spcPts val="800"/>
              </a:spcAft>
              <a:tabLst>
                <a:tab pos="457200" algn="l"/>
              </a:tabLst>
            </a:pPr>
            <a:r>
              <a:rPr lang="en-GB" sz="1400" b="1" kern="100" dirty="0">
                <a:effectLst/>
                <a:ea typeface="Aptos" panose="020B0004020202020204" pitchFamily="34" charset="0"/>
                <a:cs typeface="Arial" panose="020B0604020202020204" pitchFamily="34" charset="0"/>
              </a:rPr>
              <a:t>95% Accuracy all letters working</a:t>
            </a:r>
            <a:endParaRPr lang="en-US" sz="1400" kern="100" dirty="0">
              <a:effectLst/>
              <a:ea typeface="Aptos" panose="020B000402020202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b="1" kern="100" dirty="0">
                <a:effectLst/>
                <a:ea typeface="Aptos" panose="020B0004020202020204" pitchFamily="34" charset="0"/>
                <a:cs typeface="Times New Roman" panose="02020603050405020304" pitchFamily="18" charset="0"/>
              </a:rPr>
              <a:t>Approach:</a:t>
            </a:r>
            <a:r>
              <a:rPr lang="en-GB" sz="1400" kern="100" dirty="0">
                <a:effectLst/>
                <a:ea typeface="Aptos" panose="020B0004020202020204" pitchFamily="34" charset="0"/>
                <a:cs typeface="Times New Roman" panose="02020603050405020304" pitchFamily="18" charset="0"/>
              </a:rPr>
              <a:t> MobileNetV2 was used due to its lightweight nature, making it ideal for mobile and embedded applications.</a:t>
            </a:r>
            <a:endParaRPr lang="en-US" sz="1400" kern="100" dirty="0">
              <a:effectLst/>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b="1" kern="100" dirty="0">
                <a:effectLst/>
                <a:ea typeface="Aptos" panose="020B0004020202020204" pitchFamily="34" charset="0"/>
                <a:cs typeface="Times New Roman" panose="02020603050405020304" pitchFamily="18" charset="0"/>
              </a:rPr>
              <a:t>Pros:</a:t>
            </a:r>
            <a:endParaRPr lang="en-US" sz="1400" kern="100" dirty="0">
              <a:effectLst/>
              <a:ea typeface="Aptos" panose="020B0004020202020204" pitchFamily="34" charset="0"/>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kern="100" dirty="0">
                <a:effectLst/>
                <a:ea typeface="Aptos" panose="020B0004020202020204" pitchFamily="34" charset="0"/>
                <a:cs typeface="Arial" panose="020B0604020202020204" pitchFamily="34" charset="0"/>
              </a:rPr>
              <a:t>Lightweight, with a small number of parameters suitable for mobile devices.</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kern="100" dirty="0">
                <a:effectLst/>
                <a:ea typeface="Aptos" panose="020B0004020202020204" pitchFamily="34" charset="0"/>
                <a:cs typeface="Arial" panose="020B0604020202020204" pitchFamily="34" charset="0"/>
              </a:rPr>
              <a:t>Fast inference and low power consumption.</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kern="100" dirty="0">
                <a:effectLst/>
                <a:ea typeface="Aptos" panose="020B0004020202020204" pitchFamily="34" charset="0"/>
                <a:cs typeface="Arial" panose="020B0604020202020204" pitchFamily="34" charset="0"/>
              </a:rPr>
              <a:t>Good accuracy while maintaining a reasonable model size.</a:t>
            </a:r>
            <a:endParaRPr lang="en-US" sz="1400" kern="100" dirty="0">
              <a:effectLst/>
              <a:ea typeface="Aptos" panose="020B0004020202020204" pitchFamily="34" charset="0"/>
              <a:cs typeface="Arial" panose="020B0604020202020204" pitchFamily="34" charset="0"/>
            </a:endParaRPr>
          </a:p>
          <a:p>
            <a:pPr>
              <a:buNone/>
            </a:pPr>
            <a:r>
              <a:rPr lang="en-GB" sz="1400" b="1" dirty="0">
                <a:effectLst/>
                <a:ea typeface="Aptos" panose="020B0004020202020204" pitchFamily="34" charset="0"/>
                <a:cs typeface="Arial" panose="020B0604020202020204" pitchFamily="34" charset="0"/>
              </a:rPr>
              <a:t>Results:</a:t>
            </a:r>
            <a:r>
              <a:rPr lang="en-GB" sz="1400" dirty="0">
                <a:effectLst/>
                <a:ea typeface="Aptos" panose="020B0004020202020204" pitchFamily="34" charset="0"/>
                <a:cs typeface="Arial" panose="020B0604020202020204" pitchFamily="34" charset="0"/>
              </a:rPr>
              <a:t> MobileNetV2 provided a good balance of accuracy (95%) and model size (much smaller than CNN), making it suitable for real-time classification on mobile platforms.</a:t>
            </a:r>
            <a:endParaRPr lang="en-US" sz="1400" kern="100" dirty="0">
              <a:effectLst/>
              <a:ea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445D601-2820-D156-2A90-43D911195BB4}"/>
              </a:ext>
            </a:extLst>
          </p:cNvPr>
          <p:cNvSpPr txBox="1"/>
          <p:nvPr/>
        </p:nvSpPr>
        <p:spPr>
          <a:xfrm>
            <a:off x="6307282" y="1513090"/>
            <a:ext cx="5303985" cy="3930820"/>
          </a:xfrm>
          <a:prstGeom prst="rect">
            <a:avLst/>
          </a:prstGeom>
          <a:noFill/>
        </p:spPr>
        <p:txBody>
          <a:bodyPr wrap="square">
            <a:spAutoFit/>
          </a:bodyPr>
          <a:lstStyle/>
          <a:p>
            <a:pPr marL="0" marR="0" indent="457200">
              <a:lnSpc>
                <a:spcPct val="115000"/>
              </a:lnSpc>
              <a:spcAft>
                <a:spcPts val="800"/>
              </a:spcAft>
              <a:buNone/>
            </a:pPr>
            <a:r>
              <a:rPr lang="en-GB" sz="1400" b="1" kern="100" dirty="0">
                <a:effectLst/>
                <a:latin typeface="Aptos" panose="020B0004020202020204" pitchFamily="34" charset="0"/>
                <a:ea typeface="Aptos" panose="020B0004020202020204" pitchFamily="34" charset="0"/>
                <a:cs typeface="Arial" panose="020B0604020202020204" pitchFamily="34" charset="0"/>
              </a:rPr>
              <a:t>LSTM (Long Short-Term Memory)</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GB" sz="1400" b="1" kern="100" dirty="0">
                <a:effectLst/>
                <a:latin typeface="Aptos" panose="020B0004020202020204" pitchFamily="34" charset="0"/>
                <a:ea typeface="Aptos" panose="020B0004020202020204" pitchFamily="34" charset="0"/>
                <a:cs typeface="Arial" panose="020B0604020202020204" pitchFamily="34" charset="0"/>
              </a:rPr>
              <a:t>Pros: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Suitable for time series prediction and sequential data.</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Effective at capturing short-term dependencies in sequences.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GB" sz="1400" b="1" kern="100" dirty="0">
                <a:effectLst/>
                <a:latin typeface="Aptos" panose="020B0004020202020204" pitchFamily="34" charset="0"/>
                <a:ea typeface="Aptos" panose="020B0004020202020204" pitchFamily="34" charset="0"/>
                <a:cs typeface="Arial" panose="020B0604020202020204" pitchFamily="34" charset="0"/>
              </a:rPr>
              <a:t>Cons: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Struggles with long-range dependencies and large datasets.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Not as efficient for large-scale data or long sequences.</a:t>
            </a:r>
            <a:endParaRPr lang="en-GB" sz="1400" kern="100" dirty="0">
              <a:latin typeface="Aptos" panose="020B0004020202020204" pitchFamily="34" charset="0"/>
              <a:ea typeface="Aptos" panose="020B0004020202020204" pitchFamily="34" charset="0"/>
              <a:cs typeface="Times New Roman" panose="02020603050405020304" pitchFamily="18" charset="0"/>
            </a:endParaRPr>
          </a:p>
          <a:p>
            <a:pPr marR="0" lvl="1">
              <a:lnSpc>
                <a:spcPct val="115000"/>
              </a:lnSpc>
              <a:spcAft>
                <a:spcPts val="800"/>
              </a:spcAft>
              <a:buSzPts val="1000"/>
              <a:tabLst>
                <a:tab pos="914400" algn="l"/>
              </a:tabLst>
            </a:pP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GB" sz="1400" b="1" dirty="0">
                <a:effectLst/>
                <a:latin typeface="Aptos" panose="020B0004020202020204" pitchFamily="34" charset="0"/>
                <a:ea typeface="Aptos" panose="020B0004020202020204" pitchFamily="34" charset="0"/>
                <a:cs typeface="Arial" panose="020B0604020202020204" pitchFamily="34" charset="0"/>
              </a:rPr>
              <a:t>Challenges in Our Project:</a:t>
            </a:r>
            <a:r>
              <a:rPr lang="en-GB" sz="1400" dirty="0">
                <a:effectLst/>
                <a:latin typeface="Aptos" panose="020B0004020202020204" pitchFamily="34" charset="0"/>
                <a:ea typeface="Aptos" panose="020B0004020202020204" pitchFamily="34" charset="0"/>
                <a:cs typeface="Arial" panose="020B0604020202020204" pitchFamily="34" charset="0"/>
              </a:rPr>
              <a:t> The LSTM model performed poorly on our data due to the high similarity of the sequences, which made it less effective in differentiating subtle gestures.</a:t>
            </a:r>
            <a:endParaRPr lang="en-US" sz="1400" dirty="0"/>
          </a:p>
        </p:txBody>
      </p:sp>
      <p:cxnSp>
        <p:nvCxnSpPr>
          <p:cNvPr id="8" name="Straight Connector 7">
            <a:extLst>
              <a:ext uri="{FF2B5EF4-FFF2-40B4-BE49-F238E27FC236}">
                <a16:creationId xmlns:a16="http://schemas.microsoft.com/office/drawing/2014/main" id="{91ED3C3D-EB4E-CF11-41C6-3584A8CD01B3}"/>
              </a:ext>
            </a:extLst>
          </p:cNvPr>
          <p:cNvCxnSpPr>
            <a:cxnSpLocks/>
          </p:cNvCxnSpPr>
          <p:nvPr/>
        </p:nvCxnSpPr>
        <p:spPr>
          <a:xfrm>
            <a:off x="6213764" y="1513090"/>
            <a:ext cx="0" cy="40370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056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9B7E49-BD0B-4218-E21E-A1BA99245F9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4B53C73-A962-675F-1094-A133B67BF07E}"/>
              </a:ext>
            </a:extLst>
          </p:cNvPr>
          <p:cNvSpPr/>
          <p:nvPr/>
        </p:nvSpPr>
        <p:spPr>
          <a:xfrm>
            <a:off x="804328" y="524369"/>
            <a:ext cx="10861067" cy="580926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AB3727E6-D2CB-3120-923D-E3F27402E153}"/>
              </a:ext>
            </a:extLst>
          </p:cNvPr>
          <p:cNvSpPr txBox="1"/>
          <p:nvPr/>
        </p:nvSpPr>
        <p:spPr>
          <a:xfrm>
            <a:off x="804328" y="524368"/>
            <a:ext cx="10861067" cy="769441"/>
          </a:xfrm>
          <a:prstGeom prst="rect">
            <a:avLst/>
          </a:prstGeom>
          <a:noFill/>
        </p:spPr>
        <p:txBody>
          <a:bodyPr wrap="square" rtlCol="0" anchor="ctr">
            <a:spAutoFit/>
          </a:bodyPr>
          <a:lstStyle/>
          <a:p>
            <a:pPr algn="ctr"/>
            <a:r>
              <a:rPr lang="en-US" sz="4400" b="1" dirty="0"/>
              <a:t>Used Algorithms</a:t>
            </a:r>
          </a:p>
        </p:txBody>
      </p:sp>
      <p:sp>
        <p:nvSpPr>
          <p:cNvPr id="4" name="TextBox 3">
            <a:extLst>
              <a:ext uri="{FF2B5EF4-FFF2-40B4-BE49-F238E27FC236}">
                <a16:creationId xmlns:a16="http://schemas.microsoft.com/office/drawing/2014/main" id="{B0C9D821-FB2E-F342-28D5-3E07EDED86E7}"/>
              </a:ext>
            </a:extLst>
          </p:cNvPr>
          <p:cNvSpPr txBox="1"/>
          <p:nvPr/>
        </p:nvSpPr>
        <p:spPr>
          <a:xfrm>
            <a:off x="1003298" y="1513090"/>
            <a:ext cx="10384374" cy="3378489"/>
          </a:xfrm>
          <a:prstGeom prst="rect">
            <a:avLst/>
          </a:prstGeom>
          <a:noFill/>
        </p:spPr>
        <p:txBody>
          <a:bodyPr wrap="square" numCol="1" rtlCol="0" anchor="t">
            <a:spAutoFit/>
          </a:bodyPr>
          <a:lstStyle/>
          <a:p>
            <a:pPr marL="0" marR="0" indent="457200">
              <a:lnSpc>
                <a:spcPct val="115000"/>
              </a:lnSpc>
              <a:spcAft>
                <a:spcPts val="800"/>
              </a:spcAft>
              <a:buNone/>
            </a:pPr>
            <a:r>
              <a:rPr lang="en-GB" sz="1400" b="1" kern="100" dirty="0">
                <a:effectLst/>
                <a:latin typeface="Aptos" panose="020B0004020202020204" pitchFamily="34" charset="0"/>
                <a:ea typeface="Aptos" panose="020B0004020202020204" pitchFamily="34" charset="0"/>
                <a:cs typeface="Arial" panose="020B0604020202020204" pitchFamily="34" charset="0"/>
              </a:rPr>
              <a:t>2.2 Transformer Model</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GB" sz="1400" b="1" kern="100" dirty="0">
                <a:effectLst/>
                <a:latin typeface="Aptos" panose="020B0004020202020204" pitchFamily="34" charset="0"/>
                <a:ea typeface="Aptos" panose="020B0004020202020204" pitchFamily="34" charset="0"/>
                <a:cs typeface="Arial" panose="020B0604020202020204" pitchFamily="34" charset="0"/>
              </a:rPr>
              <a:t>Why Transformer?</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Transformers excel in handling long-range dependencies, allowing the model to attend to the entire sequence context.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Unlike LSTMs, Transformers can process sequences in parallel, leading to faster training and inference times.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GB" sz="1400" b="1" kern="100" dirty="0">
                <a:effectLst/>
                <a:latin typeface="Aptos" panose="020B0004020202020204" pitchFamily="34" charset="0"/>
                <a:ea typeface="Aptos" panose="020B0004020202020204" pitchFamily="34" charset="0"/>
                <a:cs typeface="Arial" panose="020B0604020202020204" pitchFamily="34" charset="0"/>
              </a:rPr>
              <a:t>Pros: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Handles long sequences well and provides better accuracy on complex datasets.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Faster training and more efficient use of computational resources due to parallel processing.</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Provides better interpretability with attention maps.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GB" sz="1400" b="1" kern="100" dirty="0">
                <a:effectLst/>
                <a:latin typeface="Aptos" panose="020B0004020202020204" pitchFamily="34" charset="0"/>
                <a:ea typeface="Aptos" panose="020B0004020202020204" pitchFamily="34" charset="0"/>
                <a:cs typeface="Arial" panose="020B0604020202020204" pitchFamily="34" charset="0"/>
              </a:rPr>
              <a:t>Performance:</a:t>
            </a:r>
            <a:r>
              <a:rPr lang="en-GB" sz="1400" kern="100" dirty="0">
                <a:effectLst/>
                <a:latin typeface="Aptos" panose="020B0004020202020204" pitchFamily="34" charset="0"/>
                <a:ea typeface="Aptos" panose="020B0004020202020204" pitchFamily="34" charset="0"/>
                <a:cs typeface="Arial" panose="020B0604020202020204" pitchFamily="34" charset="0"/>
              </a:rPr>
              <a:t> The Transformer-based model significantly improved performance compared to LSTM, providing more accurate results for gesture recognition</a:t>
            </a:r>
            <a:r>
              <a:rPr lang="en-GB" sz="900" kern="100" dirty="0">
                <a:effectLst/>
                <a:latin typeface="Aptos" panose="020B0004020202020204" pitchFamily="34" charset="0"/>
                <a:ea typeface="Aptos" panose="020B0004020202020204" pitchFamily="34" charset="0"/>
                <a:cs typeface="Arial" panose="020B0604020202020204" pitchFamily="34" charset="0"/>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63414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D80B-7E14-14B2-F760-BC8A8F84911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D89A74-1FDC-013B-34FC-63DA61D21AEB}"/>
              </a:ext>
            </a:extLst>
          </p:cNvPr>
          <p:cNvSpPr/>
          <p:nvPr/>
        </p:nvSpPr>
        <p:spPr>
          <a:xfrm>
            <a:off x="804328" y="524369"/>
            <a:ext cx="10861067" cy="580926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A3538BD9-E9A0-1EB1-4322-E038469869FB}"/>
              </a:ext>
            </a:extLst>
          </p:cNvPr>
          <p:cNvSpPr txBox="1"/>
          <p:nvPr/>
        </p:nvSpPr>
        <p:spPr>
          <a:xfrm>
            <a:off x="1003298" y="600044"/>
            <a:ext cx="10185400" cy="769441"/>
          </a:xfrm>
          <a:prstGeom prst="rect">
            <a:avLst/>
          </a:prstGeom>
          <a:noFill/>
        </p:spPr>
        <p:txBody>
          <a:bodyPr wrap="square" rtlCol="0" anchor="ctr">
            <a:spAutoFit/>
          </a:bodyPr>
          <a:lstStyle/>
          <a:p>
            <a:pPr algn="ctr"/>
            <a:r>
              <a:rPr lang="en-US" sz="4400" b="1" dirty="0"/>
              <a:t>Failed Algorithms</a:t>
            </a:r>
          </a:p>
        </p:txBody>
      </p:sp>
      <p:sp>
        <p:nvSpPr>
          <p:cNvPr id="4" name="TextBox 3">
            <a:extLst>
              <a:ext uri="{FF2B5EF4-FFF2-40B4-BE49-F238E27FC236}">
                <a16:creationId xmlns:a16="http://schemas.microsoft.com/office/drawing/2014/main" id="{7A6439EE-0B90-1C11-E1D7-8765E6FA6F9A}"/>
              </a:ext>
            </a:extLst>
          </p:cNvPr>
          <p:cNvSpPr txBox="1"/>
          <p:nvPr/>
        </p:nvSpPr>
        <p:spPr>
          <a:xfrm>
            <a:off x="0" y="1863634"/>
            <a:ext cx="10861067" cy="3481081"/>
          </a:xfrm>
          <a:prstGeom prst="rect">
            <a:avLst/>
          </a:prstGeom>
          <a:noFill/>
        </p:spPr>
        <p:txBody>
          <a:bodyPr wrap="square" numCol="1" rtlCol="0" anchor="t">
            <a:spAutoFit/>
          </a:bodyPr>
          <a:lstStyle/>
          <a:p>
            <a:pPr marL="914400" marR="0">
              <a:lnSpc>
                <a:spcPct val="115000"/>
              </a:lnSpc>
              <a:spcAft>
                <a:spcPts val="800"/>
              </a:spcAft>
              <a:buNone/>
            </a:pPr>
            <a:r>
              <a:rPr lang="en-US" sz="1400" b="1" kern="100" dirty="0">
                <a:effectLst/>
                <a:ea typeface="Aptos" panose="020B0004020202020204" pitchFamily="34" charset="0"/>
                <a:cs typeface="Arial" panose="020B0604020202020204" pitchFamily="34" charset="0"/>
              </a:rPr>
              <a:t>Random forest</a:t>
            </a:r>
            <a:r>
              <a:rPr lang="en-US" sz="1400" kern="100" dirty="0">
                <a:effectLst/>
                <a:ea typeface="Aptos" panose="020B0004020202020204" pitchFamily="34" charset="0"/>
                <a:cs typeface="Arial" panose="020B0604020202020204" pitchFamily="34" charset="0"/>
              </a:rPr>
              <a:t>:</a:t>
            </a:r>
          </a:p>
          <a:p>
            <a:pPr marL="914400" marR="0">
              <a:lnSpc>
                <a:spcPct val="115000"/>
              </a:lnSpc>
              <a:spcAft>
                <a:spcPts val="800"/>
              </a:spcAft>
              <a:buNone/>
            </a:pPr>
            <a:r>
              <a:rPr lang="en-US" sz="1400" kern="100" dirty="0">
                <a:ea typeface="Aptos" panose="020B0004020202020204" pitchFamily="34" charset="0"/>
                <a:cs typeface="Arial" panose="020B0604020202020204" pitchFamily="34" charset="0"/>
              </a:rPr>
              <a:t>100% Accuracy, 0 Letters work</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b="1" kern="100" dirty="0">
                <a:effectLst/>
                <a:ea typeface="Aptos" panose="020B0004020202020204" pitchFamily="34" charset="0"/>
                <a:cs typeface="Arial" panose="020B0604020202020204" pitchFamily="34" charset="0"/>
              </a:rPr>
              <a:t>Pros: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Simple to implement and train quickly.</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Less prone to overfitting than a single decision tree.</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Good for noisy or unbalanced data.</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b="1" kern="100" dirty="0">
                <a:effectLst/>
                <a:ea typeface="Aptos" panose="020B0004020202020204" pitchFamily="34" charset="0"/>
                <a:cs typeface="Arial" panose="020B0604020202020204" pitchFamily="34" charset="0"/>
              </a:rPr>
              <a:t>Cons: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Struggles with high-dimensional data.</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Not as accurate as boosting methods for many datasets.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Accuracy 100% (overfitted</a:t>
            </a:r>
            <a:r>
              <a:rPr lang="en-GB" sz="1400" kern="100" dirty="0">
                <a:effectLst/>
                <a:latin typeface="Aptos" panose="020B0004020202020204" pitchFamily="34" charset="0"/>
                <a:ea typeface="Aptos" panose="020B0004020202020204" pitchFamily="34" charset="0"/>
                <a:cs typeface="Arial" panose="020B0604020202020204" pitchFamily="34" charset="0"/>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8070F27-142A-F6AF-42B0-8E4DDFD4C8EB}"/>
              </a:ext>
            </a:extLst>
          </p:cNvPr>
          <p:cNvSpPr txBox="1"/>
          <p:nvPr/>
        </p:nvSpPr>
        <p:spPr>
          <a:xfrm>
            <a:off x="5571127" y="1914929"/>
            <a:ext cx="6094268" cy="3378489"/>
          </a:xfrm>
          <a:prstGeom prst="rect">
            <a:avLst/>
          </a:prstGeom>
          <a:noFill/>
        </p:spPr>
        <p:txBody>
          <a:bodyPr wrap="square">
            <a:spAutoFit/>
          </a:bodyPr>
          <a:lstStyle/>
          <a:p>
            <a:pPr marL="914400" marR="0">
              <a:lnSpc>
                <a:spcPct val="115000"/>
              </a:lnSpc>
              <a:spcAft>
                <a:spcPts val="800"/>
              </a:spcAft>
              <a:buNone/>
            </a:pPr>
            <a:r>
              <a:rPr lang="en-US" sz="1400" b="1" kern="100" dirty="0">
                <a:effectLst/>
                <a:ea typeface="Aptos" panose="020B0004020202020204" pitchFamily="34" charset="0"/>
                <a:cs typeface="Arial" panose="020B0604020202020204" pitchFamily="34" charset="0"/>
              </a:rPr>
              <a:t>XGboost:</a:t>
            </a:r>
          </a:p>
          <a:p>
            <a:pPr marL="914400" marR="0">
              <a:lnSpc>
                <a:spcPct val="115000"/>
              </a:lnSpc>
              <a:spcAft>
                <a:spcPts val="800"/>
              </a:spcAft>
              <a:buNone/>
            </a:pPr>
            <a:r>
              <a:rPr lang="en-US" sz="1400" kern="100" dirty="0">
                <a:effectLst/>
                <a:ea typeface="Aptos" panose="020B0004020202020204" pitchFamily="34" charset="0"/>
                <a:cs typeface="Arial" panose="020B0604020202020204" pitchFamily="34" charset="0"/>
              </a:rPr>
              <a:t>80% accuracy</a:t>
            </a:r>
            <a:r>
              <a:rPr lang="en-US" sz="1400" kern="100" dirty="0">
                <a:ea typeface="Aptos" panose="020B0004020202020204" pitchFamily="34" charset="0"/>
                <a:cs typeface="Arial" panose="020B0604020202020204" pitchFamily="34" charset="0"/>
              </a:rPr>
              <a:t>, 6 Letters working</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400" kern="100" dirty="0">
                <a:effectLst/>
                <a:ea typeface="Aptos" panose="020B0004020202020204" pitchFamily="34" charset="0"/>
                <a:cs typeface="Arial" panose="020B0604020202020204" pitchFamily="34" charset="0"/>
              </a:rPr>
              <a:t>	</a:t>
            </a:r>
            <a:r>
              <a:rPr lang="en-GB" sz="1400" b="1" kern="100" dirty="0">
                <a:effectLst/>
                <a:ea typeface="Aptos" panose="020B0004020202020204" pitchFamily="34" charset="0"/>
                <a:cs typeface="Arial" panose="020B0604020202020204" pitchFamily="34" charset="0"/>
              </a:rPr>
              <a:t>Pros: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Highly accurate and efficient for complex datasets.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Handles missing values and includes regularization to reduce overfitting.</a:t>
            </a:r>
            <a:endParaRPr lang="en-US" sz="1400" kern="100" dirty="0">
              <a:effectLst/>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400" b="1" kern="100" dirty="0">
                <a:effectLst/>
                <a:ea typeface="Aptos" panose="020B0004020202020204" pitchFamily="34" charset="0"/>
                <a:cs typeface="Arial" panose="020B0604020202020204" pitchFamily="34" charset="0"/>
              </a:rPr>
              <a:t>Cons: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Slower training, especially on large datasets.</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Requires significant hyperparameter tuning.</a:t>
            </a:r>
            <a:endParaRPr lang="en-US" sz="1400" kern="100" dirty="0">
              <a:effectLst/>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400" kern="100" dirty="0">
                <a:effectLst/>
                <a:ea typeface="Aptos" panose="020B0004020202020204" pitchFamily="34" charset="0"/>
                <a:cs typeface="Arial" panose="020B0604020202020204" pitchFamily="34" charset="0"/>
              </a:rPr>
              <a:t>Accuracy 90% (Not good in real time classification)</a:t>
            </a:r>
            <a:endParaRPr lang="en-US" sz="1400" kern="100" dirty="0">
              <a:effectLst/>
              <a:ea typeface="Aptos" panose="020B00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2C2CD2B6-E6A3-2310-CDED-45BEAB9C5CBE}"/>
              </a:ext>
            </a:extLst>
          </p:cNvPr>
          <p:cNvCxnSpPr>
            <a:cxnSpLocks/>
          </p:cNvCxnSpPr>
          <p:nvPr/>
        </p:nvCxnSpPr>
        <p:spPr>
          <a:xfrm>
            <a:off x="6095998" y="1863634"/>
            <a:ext cx="0" cy="329186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453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D262-0050-F0CA-54EB-26254602BCE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ADF5CBE-0F59-51C0-83B8-B24E58668CA0}"/>
              </a:ext>
            </a:extLst>
          </p:cNvPr>
          <p:cNvSpPr/>
          <p:nvPr/>
        </p:nvSpPr>
        <p:spPr>
          <a:xfrm>
            <a:off x="804328" y="524369"/>
            <a:ext cx="10861067" cy="580926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E3C8BAB9-1DFE-8AC4-3688-717721F58234}"/>
              </a:ext>
            </a:extLst>
          </p:cNvPr>
          <p:cNvSpPr txBox="1"/>
          <p:nvPr/>
        </p:nvSpPr>
        <p:spPr>
          <a:xfrm>
            <a:off x="1003298" y="600044"/>
            <a:ext cx="10185400" cy="769441"/>
          </a:xfrm>
          <a:prstGeom prst="rect">
            <a:avLst/>
          </a:prstGeom>
          <a:noFill/>
        </p:spPr>
        <p:txBody>
          <a:bodyPr wrap="square" rtlCol="0" anchor="ctr">
            <a:spAutoFit/>
          </a:bodyPr>
          <a:lstStyle/>
          <a:p>
            <a:pPr algn="ctr"/>
            <a:r>
              <a:rPr lang="en-US" sz="4400" b="1" dirty="0"/>
              <a:t>Failed Algorithms</a:t>
            </a:r>
          </a:p>
        </p:txBody>
      </p:sp>
      <p:sp>
        <p:nvSpPr>
          <p:cNvPr id="4" name="TextBox 3">
            <a:extLst>
              <a:ext uri="{FF2B5EF4-FFF2-40B4-BE49-F238E27FC236}">
                <a16:creationId xmlns:a16="http://schemas.microsoft.com/office/drawing/2014/main" id="{17FC4767-E921-297D-E31E-01665527B03C}"/>
              </a:ext>
            </a:extLst>
          </p:cNvPr>
          <p:cNvSpPr txBox="1"/>
          <p:nvPr/>
        </p:nvSpPr>
        <p:spPr>
          <a:xfrm>
            <a:off x="1362939" y="2090972"/>
            <a:ext cx="9466117" cy="3061800"/>
          </a:xfrm>
          <a:prstGeom prst="rect">
            <a:avLst/>
          </a:prstGeom>
          <a:noFill/>
        </p:spPr>
        <p:txBody>
          <a:bodyPr wrap="square" numCol="1" rtlCol="0" anchor="t">
            <a:spAutoFit/>
          </a:bodyPr>
          <a:lstStyle/>
          <a:p>
            <a:pPr marL="914400" marR="0">
              <a:lnSpc>
                <a:spcPct val="115000"/>
              </a:lnSpc>
              <a:spcAft>
                <a:spcPts val="800"/>
              </a:spcAft>
              <a:buNone/>
            </a:pPr>
            <a:r>
              <a:rPr lang="en-US" sz="1600" b="1" kern="100" dirty="0">
                <a:effectLst/>
                <a:latin typeface="Aptos" panose="020B0004020202020204" pitchFamily="34" charset="0"/>
                <a:ea typeface="Aptos" panose="020B0004020202020204" pitchFamily="34" charset="0"/>
                <a:cs typeface="Arial" panose="020B0604020202020204" pitchFamily="34" charset="0"/>
              </a:rPr>
              <a:t>SVM:</a:t>
            </a:r>
          </a:p>
          <a:p>
            <a:pPr marL="914400" marR="0">
              <a:lnSpc>
                <a:spcPct val="115000"/>
              </a:lnSpc>
              <a:spcAft>
                <a:spcPts val="800"/>
              </a:spcAft>
              <a:buNone/>
            </a:pPr>
            <a:r>
              <a:rPr lang="en-US" sz="1600" kern="100" dirty="0">
                <a:latin typeface="Aptos" panose="020B0004020202020204" pitchFamily="34" charset="0"/>
                <a:ea typeface="Aptos" panose="020B0004020202020204" pitchFamily="34" charset="0"/>
                <a:cs typeface="Arial" panose="020B0604020202020204" pitchFamily="34" charset="0"/>
              </a:rPr>
              <a:t>90% Accuracy, 13 Letters working</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600" b="1" kern="100" dirty="0">
                <a:effectLst/>
                <a:latin typeface="Aptos" panose="020B0004020202020204" pitchFamily="34" charset="0"/>
                <a:ea typeface="Aptos" panose="020B0004020202020204" pitchFamily="34" charset="0"/>
                <a:cs typeface="Arial" panose="020B0604020202020204" pitchFamily="34" charset="0"/>
              </a:rPr>
              <a:t>Pros:</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600" kern="100" dirty="0">
                <a:effectLst/>
                <a:latin typeface="Aptos" panose="020B0004020202020204" pitchFamily="34" charset="0"/>
                <a:ea typeface="Aptos" panose="020B0004020202020204" pitchFamily="34" charset="0"/>
                <a:cs typeface="Arial" panose="020B0604020202020204" pitchFamily="34" charset="0"/>
              </a:rPr>
              <a:t>Highly accurate on small to medium-sized datasets.</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600" kern="100" dirty="0">
                <a:effectLst/>
                <a:latin typeface="Aptos" panose="020B0004020202020204" pitchFamily="34" charset="0"/>
                <a:ea typeface="Aptos" panose="020B0004020202020204" pitchFamily="34" charset="0"/>
                <a:cs typeface="Arial" panose="020B0604020202020204" pitchFamily="34" charset="0"/>
              </a:rPr>
              <a:t>Handles high-dimensional spaces well and uses kernel tricks for non-linear data.</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GB" sz="1600" b="1" kern="100" dirty="0">
                <a:effectLst/>
                <a:latin typeface="Aptos" panose="020B0004020202020204" pitchFamily="34" charset="0"/>
                <a:ea typeface="Aptos" panose="020B0004020202020204" pitchFamily="34" charset="0"/>
                <a:cs typeface="Arial" panose="020B0604020202020204" pitchFamily="34" charset="0"/>
              </a:rPr>
              <a:t>Cons:</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600" kern="100" dirty="0">
                <a:effectLst/>
                <a:latin typeface="Aptos" panose="020B0004020202020204" pitchFamily="34" charset="0"/>
                <a:ea typeface="Aptos" panose="020B0004020202020204" pitchFamily="34" charset="0"/>
                <a:cs typeface="Arial" panose="020B0604020202020204" pitchFamily="34" charset="0"/>
              </a:rPr>
              <a:t>Slow training on large datasets and requires feature scaling.</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1600200" marR="0" lvl="3" indent="-228600">
              <a:lnSpc>
                <a:spcPct val="115000"/>
              </a:lnSpc>
              <a:spcAft>
                <a:spcPts val="800"/>
              </a:spcAft>
              <a:buFont typeface="+mj-lt"/>
              <a:buAutoNum type="arabicPeriod"/>
              <a:tabLst>
                <a:tab pos="1828800" algn="l"/>
              </a:tabLst>
            </a:pPr>
            <a:r>
              <a:rPr lang="en-GB" sz="1600" kern="100" dirty="0">
                <a:effectLst/>
                <a:latin typeface="Aptos" panose="020B0004020202020204" pitchFamily="34" charset="0"/>
                <a:ea typeface="Aptos" panose="020B0004020202020204" pitchFamily="34" charset="0"/>
                <a:cs typeface="Arial" panose="020B0604020202020204" pitchFamily="34" charset="0"/>
              </a:rPr>
              <a:t>Accuracy 89%(The best one in real time classification)</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2079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90CB8-87D7-7A42-8B51-E53AA0816B2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EBB863E-6001-9FF0-63CE-0712C05EBC45}"/>
              </a:ext>
            </a:extLst>
          </p:cNvPr>
          <p:cNvSpPr/>
          <p:nvPr/>
        </p:nvSpPr>
        <p:spPr>
          <a:xfrm>
            <a:off x="998008" y="1117036"/>
            <a:ext cx="10185400" cy="4623927"/>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BC2B823-EFC7-843C-7D4F-22B683779D5B}"/>
              </a:ext>
            </a:extLst>
          </p:cNvPr>
          <p:cNvSpPr txBox="1"/>
          <p:nvPr/>
        </p:nvSpPr>
        <p:spPr>
          <a:xfrm>
            <a:off x="1235604" y="1413610"/>
            <a:ext cx="9710208" cy="523220"/>
          </a:xfrm>
          <a:prstGeom prst="rect">
            <a:avLst/>
          </a:prstGeom>
          <a:noFill/>
        </p:spPr>
        <p:txBody>
          <a:bodyPr wrap="square" rtlCol="0" anchor="ctr">
            <a:spAutoFit/>
          </a:bodyPr>
          <a:lstStyle/>
          <a:p>
            <a:pPr algn="ctr"/>
            <a:r>
              <a:rPr lang="en-US" sz="2800" b="1" dirty="0"/>
              <a:t>CNN-Based Model (MobileNetV2 with Data Augmentation)</a:t>
            </a:r>
          </a:p>
        </p:txBody>
      </p:sp>
      <p:sp>
        <p:nvSpPr>
          <p:cNvPr id="8" name="TextBox 7">
            <a:extLst>
              <a:ext uri="{FF2B5EF4-FFF2-40B4-BE49-F238E27FC236}">
                <a16:creationId xmlns:a16="http://schemas.microsoft.com/office/drawing/2014/main" id="{7081B3C1-50A8-AFB8-2388-63F2B8471322}"/>
              </a:ext>
            </a:extLst>
          </p:cNvPr>
          <p:cNvSpPr txBox="1"/>
          <p:nvPr/>
        </p:nvSpPr>
        <p:spPr>
          <a:xfrm>
            <a:off x="1235604" y="2038403"/>
            <a:ext cx="9710208" cy="707886"/>
          </a:xfrm>
          <a:prstGeom prst="rect">
            <a:avLst/>
          </a:prstGeom>
          <a:noFill/>
        </p:spPr>
        <p:txBody>
          <a:bodyPr wrap="square">
            <a:spAutoFit/>
          </a:bodyPr>
          <a:lstStyle/>
          <a:p>
            <a:r>
              <a:rPr lang="en-US" sz="2000" dirty="0"/>
              <a:t>This model is designed for efficient and lightweight image-based sign recognition. </a:t>
            </a:r>
          </a:p>
          <a:p>
            <a:r>
              <a:rPr lang="en-US" sz="2000" dirty="0"/>
              <a:t>We use MobileNetV2, a convolutional neural network</a:t>
            </a:r>
          </a:p>
        </p:txBody>
      </p:sp>
      <p:pic>
        <p:nvPicPr>
          <p:cNvPr id="1026" name="Picture 2">
            <a:extLst>
              <a:ext uri="{FF2B5EF4-FFF2-40B4-BE49-F238E27FC236}">
                <a16:creationId xmlns:a16="http://schemas.microsoft.com/office/drawing/2014/main" id="{5BDAC987-A7DD-5A28-A94F-3DA0949F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644" y="3003259"/>
            <a:ext cx="7588128" cy="248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1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3E669-6F1F-E1FD-2D21-AA92987F9AB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886DF64-60EE-F6C1-E801-62ECE69E1FD6}"/>
              </a:ext>
            </a:extLst>
          </p:cNvPr>
          <p:cNvSpPr/>
          <p:nvPr/>
        </p:nvSpPr>
        <p:spPr>
          <a:xfrm>
            <a:off x="998008" y="1117036"/>
            <a:ext cx="10185400" cy="4623927"/>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28854B00-6685-D190-FA8B-99DD59F1D823}"/>
              </a:ext>
            </a:extLst>
          </p:cNvPr>
          <p:cNvSpPr txBox="1"/>
          <p:nvPr/>
        </p:nvSpPr>
        <p:spPr>
          <a:xfrm>
            <a:off x="1235604" y="1413610"/>
            <a:ext cx="9710208" cy="523220"/>
          </a:xfrm>
          <a:prstGeom prst="rect">
            <a:avLst/>
          </a:prstGeom>
          <a:noFill/>
        </p:spPr>
        <p:txBody>
          <a:bodyPr wrap="square" rtlCol="0" anchor="ctr">
            <a:spAutoFit/>
          </a:bodyPr>
          <a:lstStyle/>
          <a:p>
            <a:pPr algn="ctr"/>
            <a:r>
              <a:rPr lang="en-US" sz="2800" b="1" dirty="0"/>
              <a:t>CNN-Based Model (MobileNetV2 with Data Augmentation)</a:t>
            </a:r>
          </a:p>
        </p:txBody>
      </p:sp>
      <p:sp>
        <p:nvSpPr>
          <p:cNvPr id="8" name="TextBox 7">
            <a:extLst>
              <a:ext uri="{FF2B5EF4-FFF2-40B4-BE49-F238E27FC236}">
                <a16:creationId xmlns:a16="http://schemas.microsoft.com/office/drawing/2014/main" id="{36CB2C2E-033C-3E2F-AFF3-705892C2DD36}"/>
              </a:ext>
            </a:extLst>
          </p:cNvPr>
          <p:cNvSpPr txBox="1"/>
          <p:nvPr/>
        </p:nvSpPr>
        <p:spPr>
          <a:xfrm>
            <a:off x="1235604" y="2038403"/>
            <a:ext cx="9710208" cy="707886"/>
          </a:xfrm>
          <a:prstGeom prst="rect">
            <a:avLst/>
          </a:prstGeom>
          <a:noFill/>
        </p:spPr>
        <p:txBody>
          <a:bodyPr wrap="square">
            <a:spAutoFit/>
          </a:bodyPr>
          <a:lstStyle/>
          <a:p>
            <a:r>
              <a:rPr lang="en-US" sz="2000" dirty="0"/>
              <a:t>optimized for speed and accuracy. To improve generalization and robustness, we apply data augmentation techniques such as rotation, flipping, and brightness adjustment.</a:t>
            </a:r>
          </a:p>
        </p:txBody>
      </p:sp>
      <p:pic>
        <p:nvPicPr>
          <p:cNvPr id="3074" name="Picture 2">
            <a:extLst>
              <a:ext uri="{FF2B5EF4-FFF2-40B4-BE49-F238E27FC236}">
                <a16:creationId xmlns:a16="http://schemas.microsoft.com/office/drawing/2014/main" id="{64F4F251-417D-DD8A-77D7-9C69C909C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949" y="2746289"/>
            <a:ext cx="5420863" cy="2698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75EBE0-FBED-DF64-18BF-8B4FCC16FBBB}"/>
              </a:ext>
            </a:extLst>
          </p:cNvPr>
          <p:cNvSpPr txBox="1"/>
          <p:nvPr/>
        </p:nvSpPr>
        <p:spPr>
          <a:xfrm>
            <a:off x="1235604" y="2895010"/>
            <a:ext cx="4289345" cy="1323439"/>
          </a:xfrm>
          <a:prstGeom prst="rect">
            <a:avLst/>
          </a:prstGeom>
          <a:noFill/>
        </p:spPr>
        <p:txBody>
          <a:bodyPr wrap="square">
            <a:spAutoFit/>
          </a:bodyPr>
          <a:lstStyle/>
          <a:p>
            <a:r>
              <a:rPr lang="en-US" sz="2000" dirty="0"/>
              <a:t>This ensures the model can handle variations in lighting, hand positions, and backgrounds, making it more adaptable to real-world scenarios.</a:t>
            </a:r>
          </a:p>
        </p:txBody>
      </p:sp>
    </p:spTree>
    <p:extLst>
      <p:ext uri="{BB962C8B-B14F-4D97-AF65-F5344CB8AC3E}">
        <p14:creationId xmlns:p14="http://schemas.microsoft.com/office/powerpoint/2010/main" val="356478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DA3B-3E10-EB11-2C6A-16F70E62F5C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A8DBDAB-6990-DA04-5E46-734A80E80EC7}"/>
              </a:ext>
            </a:extLst>
          </p:cNvPr>
          <p:cNvSpPr/>
          <p:nvPr/>
        </p:nvSpPr>
        <p:spPr>
          <a:xfrm>
            <a:off x="520700" y="765952"/>
            <a:ext cx="10185400" cy="5326096"/>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8" name="Picture 4">
            <a:extLst>
              <a:ext uri="{FF2B5EF4-FFF2-40B4-BE49-F238E27FC236}">
                <a16:creationId xmlns:a16="http://schemas.microsoft.com/office/drawing/2014/main" id="{6AFC2F53-8B8F-4601-5CAC-385898B2A6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14" t="1088" r="27054"/>
          <a:stretch/>
        </p:blipFill>
        <p:spPr bwMode="auto">
          <a:xfrm>
            <a:off x="7366000" y="1037674"/>
            <a:ext cx="3115733" cy="4782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20AE95-DAE7-3042-1A20-62A8100081BC}"/>
              </a:ext>
            </a:extLst>
          </p:cNvPr>
          <p:cNvSpPr txBox="1"/>
          <p:nvPr/>
        </p:nvSpPr>
        <p:spPr>
          <a:xfrm>
            <a:off x="1235604" y="1238068"/>
            <a:ext cx="9710208" cy="523220"/>
          </a:xfrm>
          <a:prstGeom prst="rect">
            <a:avLst/>
          </a:prstGeom>
          <a:noFill/>
        </p:spPr>
        <p:txBody>
          <a:bodyPr wrap="square" rtlCol="0" anchor="ctr">
            <a:spAutoFit/>
          </a:bodyPr>
          <a:lstStyle/>
          <a:p>
            <a:pPr algn="ctr"/>
            <a:r>
              <a:rPr lang="en-US" sz="2800" b="1" dirty="0"/>
              <a:t>Transformer-Based Model</a:t>
            </a:r>
          </a:p>
        </p:txBody>
      </p:sp>
      <p:sp>
        <p:nvSpPr>
          <p:cNvPr id="8" name="TextBox 7">
            <a:extLst>
              <a:ext uri="{FF2B5EF4-FFF2-40B4-BE49-F238E27FC236}">
                <a16:creationId xmlns:a16="http://schemas.microsoft.com/office/drawing/2014/main" id="{B36C5A10-3B14-DCA2-6DA8-563CDEFCD7F6}"/>
              </a:ext>
            </a:extLst>
          </p:cNvPr>
          <p:cNvSpPr txBox="1"/>
          <p:nvPr/>
        </p:nvSpPr>
        <p:spPr>
          <a:xfrm>
            <a:off x="1235604" y="1834280"/>
            <a:ext cx="6130396" cy="3785652"/>
          </a:xfrm>
          <a:prstGeom prst="rect">
            <a:avLst/>
          </a:prstGeom>
          <a:noFill/>
        </p:spPr>
        <p:txBody>
          <a:bodyPr wrap="square">
            <a:spAutoFit/>
          </a:bodyPr>
          <a:lstStyle/>
          <a:p>
            <a:r>
              <a:rPr lang="en-US" sz="2000" dirty="0"/>
              <a:t>To enhance performance and context understanding, we implement a transformer-based model for sign language recognition. </a:t>
            </a:r>
          </a:p>
          <a:p>
            <a:endParaRPr lang="en-US" sz="2000" dirty="0"/>
          </a:p>
          <a:p>
            <a:r>
              <a:rPr lang="en-US" sz="2000" dirty="0"/>
              <a:t>Unlike CNNs, which process spatial features, transformers leverage self-attention mechanisms to capture temporal and spatial relationships in sign gestures. </a:t>
            </a:r>
          </a:p>
          <a:p>
            <a:endParaRPr lang="en-US" sz="2000" dirty="0"/>
          </a:p>
          <a:p>
            <a:r>
              <a:rPr lang="en-US" sz="2000" dirty="0"/>
              <a:t>This allows the model to recognize complex hand movements more effectively, improving accuracy in real-time gesture classification.</a:t>
            </a:r>
          </a:p>
        </p:txBody>
      </p:sp>
    </p:spTree>
    <p:extLst>
      <p:ext uri="{BB962C8B-B14F-4D97-AF65-F5344CB8AC3E}">
        <p14:creationId xmlns:p14="http://schemas.microsoft.com/office/powerpoint/2010/main" val="1600370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4095-E8F0-E282-BECD-3C49A13C0CF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9033802-1B73-C593-BB03-A133919DCBF5}"/>
              </a:ext>
            </a:extLst>
          </p:cNvPr>
          <p:cNvSpPr/>
          <p:nvPr/>
        </p:nvSpPr>
        <p:spPr>
          <a:xfrm>
            <a:off x="1003300" y="852879"/>
            <a:ext cx="10185400" cy="515224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8898733A-8989-92B0-5184-8915C9F44AB5}"/>
              </a:ext>
            </a:extLst>
          </p:cNvPr>
          <p:cNvSpPr txBox="1"/>
          <p:nvPr/>
        </p:nvSpPr>
        <p:spPr>
          <a:xfrm>
            <a:off x="998009" y="1026342"/>
            <a:ext cx="10185400" cy="769441"/>
          </a:xfrm>
          <a:prstGeom prst="rect">
            <a:avLst/>
          </a:prstGeom>
          <a:noFill/>
        </p:spPr>
        <p:txBody>
          <a:bodyPr wrap="square" rtlCol="0" anchor="ctr">
            <a:spAutoFit/>
          </a:bodyPr>
          <a:lstStyle/>
          <a:p>
            <a:pPr algn="ctr"/>
            <a:r>
              <a:rPr lang="en-US" sz="4400" b="1" dirty="0"/>
              <a:t>Flask API</a:t>
            </a:r>
          </a:p>
        </p:txBody>
      </p:sp>
      <p:sp>
        <p:nvSpPr>
          <p:cNvPr id="4" name="TextBox 3">
            <a:extLst>
              <a:ext uri="{FF2B5EF4-FFF2-40B4-BE49-F238E27FC236}">
                <a16:creationId xmlns:a16="http://schemas.microsoft.com/office/drawing/2014/main" id="{4BC8CD33-C649-7FE6-8A56-E2B0153F92D9}"/>
              </a:ext>
            </a:extLst>
          </p:cNvPr>
          <p:cNvSpPr txBox="1"/>
          <p:nvPr/>
        </p:nvSpPr>
        <p:spPr>
          <a:xfrm>
            <a:off x="1335617" y="2090171"/>
            <a:ext cx="9510184" cy="2585323"/>
          </a:xfrm>
          <a:prstGeom prst="rect">
            <a:avLst/>
          </a:prstGeom>
          <a:noFill/>
        </p:spPr>
        <p:txBody>
          <a:bodyPr wrap="square" numCol="1" rtlCol="0" anchor="t">
            <a:spAutoFit/>
          </a:bodyPr>
          <a:lstStyle/>
          <a:p>
            <a:r>
              <a:rPr lang="en-US" b="0" i="0" u="none" strike="noStrike" dirty="0">
                <a:effectLst/>
                <a:cs typeface="Times New Roman" panose="02020603050405020304" pitchFamily="18" charset="0"/>
              </a:rPr>
              <a:t>Our Flask-based API serves as the backbone of the project, enabling seamless communication between the AI model, mobile (Flutter) app, and desktop application.</a:t>
            </a:r>
          </a:p>
          <a:p>
            <a:endParaRPr lang="en-US" dirty="0">
              <a:cs typeface="Times New Roman" panose="02020603050405020304" pitchFamily="18" charset="0"/>
            </a:endParaRPr>
          </a:p>
          <a:p>
            <a:r>
              <a:rPr lang="en-US" b="0" i="0" u="none" strike="noStrike" dirty="0">
                <a:effectLst/>
                <a:cs typeface="Times New Roman" panose="02020603050405020304" pitchFamily="18" charset="0"/>
              </a:rPr>
              <a:t>It facilitates real-time processing</a:t>
            </a:r>
            <a:r>
              <a:rPr lang="en-US" dirty="0">
                <a:cs typeface="Times New Roman" panose="02020603050405020304" pitchFamily="18" charset="0"/>
              </a:rPr>
              <a:t> and e</a:t>
            </a:r>
            <a:r>
              <a:rPr lang="en-US" dirty="0"/>
              <a:t>nsures </a:t>
            </a:r>
            <a:r>
              <a:rPr lang="en-US" b="1" dirty="0"/>
              <a:t>real-time interaction </a:t>
            </a:r>
            <a:r>
              <a:rPr lang="en-US" dirty="0"/>
              <a:t>and </a:t>
            </a:r>
            <a:r>
              <a:rPr lang="en-US" b="1" dirty="0"/>
              <a:t>smooth integration with AI models</a:t>
            </a:r>
            <a:r>
              <a:rPr lang="en-US" dirty="0"/>
              <a:t> for </a:t>
            </a:r>
            <a:r>
              <a:rPr lang="en-US" b="1" dirty="0"/>
              <a:t>accurate</a:t>
            </a:r>
            <a:r>
              <a:rPr lang="en-US" dirty="0"/>
              <a:t> sign language </a:t>
            </a:r>
            <a:r>
              <a:rPr lang="en-US" b="1" dirty="0"/>
              <a:t>detection and interpreting</a:t>
            </a:r>
            <a:r>
              <a:rPr lang="en-US" dirty="0"/>
              <a:t>.</a:t>
            </a:r>
            <a:endParaRPr lang="en-US" b="0" i="0" u="none" strike="noStrike" dirty="0">
              <a:effectLst/>
              <a:cs typeface="Times New Roman" panose="02020603050405020304" pitchFamily="18" charset="0"/>
            </a:endParaRPr>
          </a:p>
          <a:p>
            <a:endParaRPr lang="en-US" dirty="0"/>
          </a:p>
          <a:p>
            <a:r>
              <a:rPr lang="en-US" dirty="0"/>
              <a:t>Built with </a:t>
            </a:r>
            <a:r>
              <a:rPr lang="en-US" b="1" u="sng" dirty="0"/>
              <a:t>Flask</a:t>
            </a:r>
            <a:r>
              <a:rPr lang="en-US" dirty="0"/>
              <a:t>, chosen for its </a:t>
            </a:r>
            <a:r>
              <a:rPr lang="en-US" b="1" dirty="0"/>
              <a:t>lightweight</a:t>
            </a:r>
            <a:r>
              <a:rPr lang="en-US" dirty="0"/>
              <a:t>, </a:t>
            </a:r>
            <a:r>
              <a:rPr lang="en-US" b="1" dirty="0"/>
              <a:t>scalable</a:t>
            </a:r>
            <a:r>
              <a:rPr lang="en-US" dirty="0"/>
              <a:t>, and </a:t>
            </a:r>
            <a:r>
              <a:rPr lang="en-US" b="1" dirty="0"/>
              <a:t>modular</a:t>
            </a:r>
            <a:r>
              <a:rPr lang="en-US" dirty="0"/>
              <a:t> design.</a:t>
            </a:r>
          </a:p>
          <a:p>
            <a:endParaRPr lang="en-US" dirty="0"/>
          </a:p>
          <a:p>
            <a:r>
              <a:rPr lang="en-US" dirty="0"/>
              <a:t>Uses </a:t>
            </a:r>
            <a:r>
              <a:rPr lang="en-US" b="1" u="sng" dirty="0"/>
              <a:t>SQLite3</a:t>
            </a:r>
            <a:r>
              <a:rPr lang="en-US" dirty="0"/>
              <a:t> for </a:t>
            </a:r>
            <a:r>
              <a:rPr lang="en-US" b="1" dirty="0"/>
              <a:t>structured data </a:t>
            </a:r>
            <a:r>
              <a:rPr lang="en-US" dirty="0"/>
              <a:t>storage and retrieval.</a:t>
            </a:r>
          </a:p>
        </p:txBody>
      </p:sp>
    </p:spTree>
    <p:extLst>
      <p:ext uri="{BB962C8B-B14F-4D97-AF65-F5344CB8AC3E}">
        <p14:creationId xmlns:p14="http://schemas.microsoft.com/office/powerpoint/2010/main" val="381824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7E4CC0-DE65-0130-90D5-BA7411FE853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392E6D-4C34-FEBE-4E32-376BFA6530FC}"/>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F1ECF96-4B4B-BBD0-F033-0BA134D8219C}"/>
              </a:ext>
            </a:extLst>
          </p:cNvPr>
          <p:cNvSpPr/>
          <p:nvPr/>
        </p:nvSpPr>
        <p:spPr>
          <a:xfrm>
            <a:off x="2546555" y="1056666"/>
            <a:ext cx="7098890" cy="4744667"/>
          </a:xfrm>
          <a:prstGeom prst="roundRect">
            <a:avLst>
              <a:gd name="adj" fmla="val 734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colorful hand prints&#10;&#10;Description automatically generated">
            <a:extLst>
              <a:ext uri="{FF2B5EF4-FFF2-40B4-BE49-F238E27FC236}">
                <a16:creationId xmlns:a16="http://schemas.microsoft.com/office/drawing/2014/main" id="{4A8A8FF6-435C-5ACE-B28B-A9A4E7DB9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301" y="1835348"/>
            <a:ext cx="3225397" cy="3187301"/>
          </a:xfrm>
          <a:prstGeom prst="rect">
            <a:avLst/>
          </a:prstGeom>
        </p:spPr>
      </p:pic>
    </p:spTree>
    <p:extLst>
      <p:ext uri="{BB962C8B-B14F-4D97-AF65-F5344CB8AC3E}">
        <p14:creationId xmlns:p14="http://schemas.microsoft.com/office/powerpoint/2010/main" val="409306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20BA-1405-C159-3F38-012EA8798CC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62D82BC-FECB-912B-A6DF-34B05BD960C3}"/>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A4A3E629-B04C-8527-BF04-99DBFD956E08}"/>
              </a:ext>
            </a:extLst>
          </p:cNvPr>
          <p:cNvSpPr txBox="1"/>
          <p:nvPr/>
        </p:nvSpPr>
        <p:spPr>
          <a:xfrm>
            <a:off x="1003300" y="410020"/>
            <a:ext cx="10185400" cy="769441"/>
          </a:xfrm>
          <a:prstGeom prst="rect">
            <a:avLst/>
          </a:prstGeom>
          <a:noFill/>
        </p:spPr>
        <p:txBody>
          <a:bodyPr wrap="square" rtlCol="0" anchor="ctr">
            <a:spAutoFit/>
          </a:bodyPr>
          <a:lstStyle/>
          <a:p>
            <a:pPr algn="ctr"/>
            <a:r>
              <a:rPr lang="en-US" sz="4400" b="1" dirty="0"/>
              <a:t>API   Key Functions</a:t>
            </a:r>
          </a:p>
        </p:txBody>
      </p:sp>
      <p:sp>
        <p:nvSpPr>
          <p:cNvPr id="5" name="Rectangle: Rounded Corners 4">
            <a:extLst>
              <a:ext uri="{FF2B5EF4-FFF2-40B4-BE49-F238E27FC236}">
                <a16:creationId xmlns:a16="http://schemas.microsoft.com/office/drawing/2014/main" id="{E169C6A6-C841-D2FE-E393-95434E429202}"/>
              </a:ext>
            </a:extLst>
          </p:cNvPr>
          <p:cNvSpPr/>
          <p:nvPr/>
        </p:nvSpPr>
        <p:spPr>
          <a:xfrm>
            <a:off x="1003300" y="1521409"/>
            <a:ext cx="10185400" cy="4412666"/>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B6EF485-3526-B0C2-BDC6-74F1546D447F}"/>
              </a:ext>
            </a:extLst>
          </p:cNvPr>
          <p:cNvSpPr txBox="1"/>
          <p:nvPr/>
        </p:nvSpPr>
        <p:spPr>
          <a:xfrm>
            <a:off x="1281113" y="1881082"/>
            <a:ext cx="9629774" cy="3693319"/>
          </a:xfrm>
          <a:prstGeom prst="rect">
            <a:avLst/>
          </a:prstGeom>
          <a:noFill/>
        </p:spPr>
        <p:txBody>
          <a:bodyPr wrap="square" rtlCol="0">
            <a:spAutoFit/>
          </a:bodyPr>
          <a:lstStyle/>
          <a:p>
            <a:r>
              <a:rPr lang="en-US" b="1" u="sng" dirty="0"/>
              <a:t>User Authentication &amp; Management:</a:t>
            </a:r>
            <a:r>
              <a:rPr lang="en-US" b="1" dirty="0"/>
              <a:t> </a:t>
            </a:r>
          </a:p>
          <a:p>
            <a:r>
              <a:rPr lang="en-US" dirty="0"/>
              <a:t>Secure registration, login, and data protection.</a:t>
            </a:r>
          </a:p>
          <a:p>
            <a:r>
              <a:rPr lang="en-US" dirty="0"/>
              <a:t>Sign Language Processing: Receives video input, sends it to the AI model, and returns recognized text or speech.</a:t>
            </a:r>
          </a:p>
          <a:p>
            <a:endParaRPr lang="en-US" dirty="0"/>
          </a:p>
          <a:p>
            <a:r>
              <a:rPr lang="en-US" b="1" u="sng" dirty="0"/>
              <a:t>Text-to-Sign Conversion:</a:t>
            </a:r>
          </a:p>
          <a:p>
            <a:r>
              <a:rPr lang="en-US" dirty="0"/>
              <a:t>Processes text input and triggers corresponding sign language animations.</a:t>
            </a:r>
          </a:p>
          <a:p>
            <a:endParaRPr lang="en-US" dirty="0"/>
          </a:p>
          <a:p>
            <a:r>
              <a:rPr lang="en-US" b="1" u="sng" dirty="0"/>
              <a:t>Learning Progress Tracking:</a:t>
            </a:r>
            <a:r>
              <a:rPr lang="en-US" b="1" dirty="0"/>
              <a:t> </a:t>
            </a:r>
          </a:p>
          <a:p>
            <a:r>
              <a:rPr lang="en-US" dirty="0"/>
              <a:t>Logs users’ sign language learning attempts and success rates.</a:t>
            </a:r>
          </a:p>
          <a:p>
            <a:endParaRPr lang="en-US" dirty="0"/>
          </a:p>
          <a:p>
            <a:r>
              <a:rPr lang="en-US" b="1" u="sng" dirty="0"/>
              <a:t>History Management:</a:t>
            </a:r>
            <a:r>
              <a:rPr lang="en-US" b="1" dirty="0"/>
              <a:t> </a:t>
            </a:r>
          </a:p>
          <a:p>
            <a:r>
              <a:rPr lang="en-US" dirty="0"/>
              <a:t>Stores user activity records with the ability to delete or reset history.</a:t>
            </a:r>
          </a:p>
        </p:txBody>
      </p:sp>
      <p:cxnSp>
        <p:nvCxnSpPr>
          <p:cNvPr id="8" name="Straight Connector 7">
            <a:extLst>
              <a:ext uri="{FF2B5EF4-FFF2-40B4-BE49-F238E27FC236}">
                <a16:creationId xmlns:a16="http://schemas.microsoft.com/office/drawing/2014/main" id="{5A83B7C5-884A-751F-03AB-44C219E8134D}"/>
              </a:ext>
            </a:extLst>
          </p:cNvPr>
          <p:cNvCxnSpPr/>
          <p:nvPr/>
        </p:nvCxnSpPr>
        <p:spPr>
          <a:xfrm>
            <a:off x="4741333" y="406400"/>
            <a:ext cx="0" cy="812799"/>
          </a:xfrm>
          <a:prstGeom prst="line">
            <a:avLst/>
          </a:prstGeom>
          <a:ln w="571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991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1C8F6-9BFF-6990-2925-3F9A026992F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22DFD1-5645-AC12-9EC3-097096304931}"/>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1FA68206-6104-2467-07C5-957566DCDF5A}"/>
              </a:ext>
            </a:extLst>
          </p:cNvPr>
          <p:cNvSpPr txBox="1"/>
          <p:nvPr/>
        </p:nvSpPr>
        <p:spPr>
          <a:xfrm>
            <a:off x="1003300" y="410020"/>
            <a:ext cx="10185400" cy="769441"/>
          </a:xfrm>
          <a:prstGeom prst="rect">
            <a:avLst/>
          </a:prstGeom>
          <a:noFill/>
        </p:spPr>
        <p:txBody>
          <a:bodyPr wrap="square" rtlCol="0" anchor="ctr">
            <a:spAutoFit/>
          </a:bodyPr>
          <a:lstStyle/>
          <a:p>
            <a:pPr algn="ctr"/>
            <a:r>
              <a:rPr lang="en-US" sz="4400" b="1" dirty="0"/>
              <a:t>API   Technology &amp; Efficiency</a:t>
            </a:r>
          </a:p>
        </p:txBody>
      </p:sp>
      <p:sp>
        <p:nvSpPr>
          <p:cNvPr id="5" name="Rectangle: Rounded Corners 4">
            <a:extLst>
              <a:ext uri="{FF2B5EF4-FFF2-40B4-BE49-F238E27FC236}">
                <a16:creationId xmlns:a16="http://schemas.microsoft.com/office/drawing/2014/main" id="{AD3AE699-4E8E-6F40-E067-3C8311259A9E}"/>
              </a:ext>
            </a:extLst>
          </p:cNvPr>
          <p:cNvSpPr/>
          <p:nvPr/>
        </p:nvSpPr>
        <p:spPr>
          <a:xfrm>
            <a:off x="1003300" y="1919287"/>
            <a:ext cx="10185400" cy="3286125"/>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4A6EC11-5C6F-9579-564F-31CD3DA91673}"/>
              </a:ext>
            </a:extLst>
          </p:cNvPr>
          <p:cNvSpPr txBox="1"/>
          <p:nvPr/>
        </p:nvSpPr>
        <p:spPr>
          <a:xfrm>
            <a:off x="1493044" y="2223521"/>
            <a:ext cx="9205912" cy="2677656"/>
          </a:xfrm>
          <a:prstGeom prst="rect">
            <a:avLst/>
          </a:prstGeom>
          <a:noFill/>
        </p:spPr>
        <p:txBody>
          <a:bodyPr wrap="square" rtlCol="0">
            <a:spAutoFit/>
          </a:bodyPr>
          <a:lstStyle/>
          <a:p>
            <a:r>
              <a:rPr lang="en-US" sz="2400" dirty="0"/>
              <a:t>Built with </a:t>
            </a:r>
            <a:r>
              <a:rPr lang="en-US" sz="2400" b="1" u="sng" dirty="0"/>
              <a:t>Flask</a:t>
            </a:r>
            <a:r>
              <a:rPr lang="en-US" sz="2400" dirty="0"/>
              <a:t>, chosen for its </a:t>
            </a:r>
            <a:r>
              <a:rPr lang="en-US" sz="2400" b="1" dirty="0"/>
              <a:t>lightweight</a:t>
            </a:r>
            <a:r>
              <a:rPr lang="en-US" sz="2400" dirty="0"/>
              <a:t>, </a:t>
            </a:r>
            <a:r>
              <a:rPr lang="en-US" sz="2400" b="1" dirty="0"/>
              <a:t>scalable</a:t>
            </a:r>
            <a:r>
              <a:rPr lang="en-US" sz="2400" dirty="0"/>
              <a:t>, and </a:t>
            </a:r>
            <a:r>
              <a:rPr lang="en-US" sz="2400" b="1" dirty="0"/>
              <a:t>modular</a:t>
            </a:r>
            <a:r>
              <a:rPr lang="en-US" sz="2400" dirty="0"/>
              <a:t> design.</a:t>
            </a:r>
          </a:p>
          <a:p>
            <a:endParaRPr lang="en-US" sz="2400" dirty="0"/>
          </a:p>
          <a:p>
            <a:r>
              <a:rPr lang="en-US" sz="2400" dirty="0"/>
              <a:t>Uses </a:t>
            </a:r>
            <a:r>
              <a:rPr lang="en-US" sz="2400" b="1" u="sng" dirty="0"/>
              <a:t>SQLite3</a:t>
            </a:r>
            <a:r>
              <a:rPr lang="en-US" sz="2400" dirty="0"/>
              <a:t> for </a:t>
            </a:r>
            <a:r>
              <a:rPr lang="en-US" sz="2400" b="1" dirty="0"/>
              <a:t>structured data </a:t>
            </a:r>
            <a:r>
              <a:rPr lang="en-US" sz="2400" dirty="0"/>
              <a:t>storage and retrieval.</a:t>
            </a:r>
          </a:p>
          <a:p>
            <a:endParaRPr lang="en-US" sz="2400" dirty="0"/>
          </a:p>
          <a:p>
            <a:r>
              <a:rPr lang="en-US" sz="2400" dirty="0"/>
              <a:t>Ensures </a:t>
            </a:r>
            <a:r>
              <a:rPr lang="en-US" sz="2400" b="1" dirty="0"/>
              <a:t>real-time interaction </a:t>
            </a:r>
            <a:r>
              <a:rPr lang="en-US" sz="2400" dirty="0"/>
              <a:t>and </a:t>
            </a:r>
            <a:r>
              <a:rPr lang="en-US" sz="2400" b="1" dirty="0"/>
              <a:t>smooth integration with AI models</a:t>
            </a:r>
            <a:r>
              <a:rPr lang="en-US" sz="2400" dirty="0"/>
              <a:t> for </a:t>
            </a:r>
            <a:r>
              <a:rPr lang="en-US" sz="2400" b="1" dirty="0"/>
              <a:t>accurate</a:t>
            </a:r>
            <a:r>
              <a:rPr lang="en-US" sz="2400" dirty="0"/>
              <a:t> sign language </a:t>
            </a:r>
            <a:r>
              <a:rPr lang="en-US" sz="2400" b="1" dirty="0"/>
              <a:t>detection and translation</a:t>
            </a:r>
            <a:r>
              <a:rPr lang="en-US" sz="2400" dirty="0"/>
              <a:t>.</a:t>
            </a:r>
          </a:p>
        </p:txBody>
      </p:sp>
      <p:cxnSp>
        <p:nvCxnSpPr>
          <p:cNvPr id="8" name="Straight Connector 7">
            <a:extLst>
              <a:ext uri="{FF2B5EF4-FFF2-40B4-BE49-F238E27FC236}">
                <a16:creationId xmlns:a16="http://schemas.microsoft.com/office/drawing/2014/main" id="{8662D948-F746-8A65-DEC3-5CFE36C09AAE}"/>
              </a:ext>
            </a:extLst>
          </p:cNvPr>
          <p:cNvCxnSpPr/>
          <p:nvPr/>
        </p:nvCxnSpPr>
        <p:spPr>
          <a:xfrm>
            <a:off x="3512608" y="410020"/>
            <a:ext cx="0" cy="812799"/>
          </a:xfrm>
          <a:prstGeom prst="line">
            <a:avLst/>
          </a:prstGeom>
          <a:ln w="571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577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A4210-21F4-0912-32BF-0F2AB195052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E1F3BD1-5131-B73B-1DF7-C24E34DCFA49}"/>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5E2F0E4-F5AB-CA26-1E1E-2037897AEAD2}"/>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Database Creation</a:t>
            </a:r>
          </a:p>
        </p:txBody>
      </p:sp>
      <p:sp>
        <p:nvSpPr>
          <p:cNvPr id="5" name="Rectangle: Rounded Corners 4">
            <a:extLst>
              <a:ext uri="{FF2B5EF4-FFF2-40B4-BE49-F238E27FC236}">
                <a16:creationId xmlns:a16="http://schemas.microsoft.com/office/drawing/2014/main" id="{85F860A1-405D-9A25-DC3B-735EBB941463}"/>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9218" name="Picture 2">
            <a:extLst>
              <a:ext uri="{FF2B5EF4-FFF2-40B4-BE49-F238E27FC236}">
                <a16:creationId xmlns:a16="http://schemas.microsoft.com/office/drawing/2014/main" id="{FF6D432C-2505-182A-CF6D-8CCF4591D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5" y="1784534"/>
            <a:ext cx="5257800" cy="4476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D8F69E-9BE3-E2B8-48BD-984BA76D24AD}"/>
              </a:ext>
            </a:extLst>
          </p:cNvPr>
          <p:cNvSpPr txBox="1"/>
          <p:nvPr/>
        </p:nvSpPr>
        <p:spPr>
          <a:xfrm>
            <a:off x="1257299" y="2152650"/>
            <a:ext cx="4340255" cy="707886"/>
          </a:xfrm>
          <a:prstGeom prst="rect">
            <a:avLst/>
          </a:prstGeom>
          <a:noFill/>
        </p:spPr>
        <p:txBody>
          <a:bodyPr wrap="square" rtlCol="0">
            <a:spAutoFit/>
          </a:bodyPr>
          <a:lstStyle/>
          <a:p>
            <a:r>
              <a:rPr lang="en-US" sz="2000" dirty="0"/>
              <a:t>Initializes the database and creates the template of account</a:t>
            </a:r>
          </a:p>
        </p:txBody>
      </p:sp>
    </p:spTree>
    <p:extLst>
      <p:ext uri="{BB962C8B-B14F-4D97-AF65-F5344CB8AC3E}">
        <p14:creationId xmlns:p14="http://schemas.microsoft.com/office/powerpoint/2010/main" val="423269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B0C27-45C6-B6C1-BE33-7ECE4865F47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516992E-32E0-2B63-5A6B-6C9BEF22893C}"/>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40BF6B3-DBDD-339A-8A8A-3C2FA6051846}"/>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Account Creation </a:t>
            </a:r>
          </a:p>
        </p:txBody>
      </p:sp>
      <p:sp>
        <p:nvSpPr>
          <p:cNvPr id="5" name="Rectangle: Rounded Corners 4">
            <a:extLst>
              <a:ext uri="{FF2B5EF4-FFF2-40B4-BE49-F238E27FC236}">
                <a16:creationId xmlns:a16="http://schemas.microsoft.com/office/drawing/2014/main" id="{712CB10B-5132-AED0-4CBD-A3F35191105B}"/>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B7F3E470-4409-6F6D-0BC8-B20E365E648C}"/>
              </a:ext>
            </a:extLst>
          </p:cNvPr>
          <p:cNvSpPr txBox="1"/>
          <p:nvPr/>
        </p:nvSpPr>
        <p:spPr>
          <a:xfrm>
            <a:off x="1257299" y="2152650"/>
            <a:ext cx="4340255" cy="707886"/>
          </a:xfrm>
          <a:prstGeom prst="rect">
            <a:avLst/>
          </a:prstGeom>
          <a:noFill/>
        </p:spPr>
        <p:txBody>
          <a:bodyPr wrap="square" rtlCol="0">
            <a:spAutoFit/>
          </a:bodyPr>
          <a:lstStyle/>
          <a:p>
            <a:r>
              <a:rPr lang="en-US" sz="2000" dirty="0"/>
              <a:t>Handles the creation of new accounts to the database</a:t>
            </a:r>
          </a:p>
        </p:txBody>
      </p:sp>
      <p:pic>
        <p:nvPicPr>
          <p:cNvPr id="10244" name="Picture 4">
            <a:extLst>
              <a:ext uri="{FF2B5EF4-FFF2-40B4-BE49-F238E27FC236}">
                <a16:creationId xmlns:a16="http://schemas.microsoft.com/office/drawing/2014/main" id="{B7346C2A-53A8-4BF5-C5EB-9F831B266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2" t="6480" r="5326" b="3969"/>
          <a:stretch/>
        </p:blipFill>
        <p:spPr bwMode="auto">
          <a:xfrm>
            <a:off x="5702311" y="1628386"/>
            <a:ext cx="5314947" cy="4489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384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8D000-7182-C43E-5EC4-1425A8A46DD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F595AA2-5C96-0807-EC81-2FDD7BAEE8AB}"/>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3924ED1-0FE3-DD31-3E04-43631B7F071B}"/>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Account Login</a:t>
            </a:r>
          </a:p>
        </p:txBody>
      </p:sp>
      <p:sp>
        <p:nvSpPr>
          <p:cNvPr id="5" name="Rectangle: Rounded Corners 4">
            <a:extLst>
              <a:ext uri="{FF2B5EF4-FFF2-40B4-BE49-F238E27FC236}">
                <a16:creationId xmlns:a16="http://schemas.microsoft.com/office/drawing/2014/main" id="{794BA8D6-FE59-824C-F177-BA3D34B8EA6D}"/>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EA3A07C1-3212-3424-51B2-80FEB52FC378}"/>
              </a:ext>
            </a:extLst>
          </p:cNvPr>
          <p:cNvSpPr txBox="1"/>
          <p:nvPr/>
        </p:nvSpPr>
        <p:spPr>
          <a:xfrm>
            <a:off x="936615" y="1979814"/>
            <a:ext cx="10185400" cy="400110"/>
          </a:xfrm>
          <a:prstGeom prst="rect">
            <a:avLst/>
          </a:prstGeom>
          <a:noFill/>
        </p:spPr>
        <p:txBody>
          <a:bodyPr wrap="square" rtlCol="0">
            <a:spAutoFit/>
          </a:bodyPr>
          <a:lstStyle/>
          <a:p>
            <a:pPr algn="ctr"/>
            <a:r>
              <a:rPr lang="en-US" sz="2000" dirty="0"/>
              <a:t>Handles logging in and the authentication of password and username</a:t>
            </a:r>
          </a:p>
        </p:txBody>
      </p:sp>
      <p:pic>
        <p:nvPicPr>
          <p:cNvPr id="11266" name="Picture 2">
            <a:extLst>
              <a:ext uri="{FF2B5EF4-FFF2-40B4-BE49-F238E27FC236}">
                <a16:creationId xmlns:a16="http://schemas.microsoft.com/office/drawing/2014/main" id="{E12B14BD-0FAD-A8CB-3AD1-284F3BD4DD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7" t="13286" r="3473" b="6081"/>
          <a:stretch/>
        </p:blipFill>
        <p:spPr bwMode="auto">
          <a:xfrm>
            <a:off x="2360313" y="2762130"/>
            <a:ext cx="7471374" cy="291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2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EB0A4-7BFF-F08C-1D93-43C9AE21BAF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884BA8-4099-5C25-6AF5-60A0B09DE1A4}"/>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F0D3A1C-4099-7064-BD07-CDE6B510F697}"/>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Image Predict</a:t>
            </a:r>
          </a:p>
        </p:txBody>
      </p:sp>
      <p:sp>
        <p:nvSpPr>
          <p:cNvPr id="5" name="Rectangle: Rounded Corners 4">
            <a:extLst>
              <a:ext uri="{FF2B5EF4-FFF2-40B4-BE49-F238E27FC236}">
                <a16:creationId xmlns:a16="http://schemas.microsoft.com/office/drawing/2014/main" id="{0F093D4D-D344-D203-ED94-C88410419E18}"/>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2290" name="Picture 2">
            <a:extLst>
              <a:ext uri="{FF2B5EF4-FFF2-40B4-BE49-F238E27FC236}">
                <a16:creationId xmlns:a16="http://schemas.microsoft.com/office/drawing/2014/main" id="{EF9C91DE-AB05-8AE2-F14F-23E3DD1CB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3" t="3892" r="5978" b="48961"/>
          <a:stretch/>
        </p:blipFill>
        <p:spPr bwMode="auto">
          <a:xfrm>
            <a:off x="1314449" y="2533650"/>
            <a:ext cx="4584501" cy="32371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0D0FDBD-F410-F256-01F5-610818EC0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0" t="50000" r="6681" b="2853"/>
          <a:stretch/>
        </p:blipFill>
        <p:spPr bwMode="auto">
          <a:xfrm>
            <a:off x="6242044" y="2533650"/>
            <a:ext cx="4584501" cy="32371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B5AC73-B13F-103A-36DA-E3CBFA77E8C9}"/>
              </a:ext>
            </a:extLst>
          </p:cNvPr>
          <p:cNvSpPr txBox="1"/>
          <p:nvPr/>
        </p:nvSpPr>
        <p:spPr>
          <a:xfrm>
            <a:off x="1069985" y="1742464"/>
            <a:ext cx="9756560" cy="400110"/>
          </a:xfrm>
          <a:prstGeom prst="rect">
            <a:avLst/>
          </a:prstGeom>
          <a:noFill/>
        </p:spPr>
        <p:txBody>
          <a:bodyPr wrap="square">
            <a:spAutoFit/>
          </a:bodyPr>
          <a:lstStyle/>
          <a:p>
            <a:pPr algn="ctr"/>
            <a:r>
              <a:rPr lang="en-US" sz="2000" dirty="0"/>
              <a:t>Processes received image, adds prediction to user’s history and returns prediction</a:t>
            </a:r>
          </a:p>
        </p:txBody>
      </p:sp>
    </p:spTree>
    <p:extLst>
      <p:ext uri="{BB962C8B-B14F-4D97-AF65-F5344CB8AC3E}">
        <p14:creationId xmlns:p14="http://schemas.microsoft.com/office/powerpoint/2010/main" val="74545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8AF25-4AC6-EBB7-9DCE-12EF87C9EBC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2408DD-07F8-4BA3-FBAB-AFAA85D94E26}"/>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D22DE1B3-13A9-C388-52D3-98618EBA721F}"/>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Video Stream</a:t>
            </a:r>
          </a:p>
        </p:txBody>
      </p:sp>
      <p:sp>
        <p:nvSpPr>
          <p:cNvPr id="5" name="Rectangle: Rounded Corners 4">
            <a:extLst>
              <a:ext uri="{FF2B5EF4-FFF2-40B4-BE49-F238E27FC236}">
                <a16:creationId xmlns:a16="http://schemas.microsoft.com/office/drawing/2014/main" id="{160C8AA4-563F-6548-8A21-AF5D5DD0FFBC}"/>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3314" name="Picture 2">
            <a:extLst>
              <a:ext uri="{FF2B5EF4-FFF2-40B4-BE49-F238E27FC236}">
                <a16:creationId xmlns:a16="http://schemas.microsoft.com/office/drawing/2014/main" id="{CD0A982A-77CE-9448-60BD-D5D9336443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5" t="10229" r="3950" b="5703"/>
          <a:stretch/>
        </p:blipFill>
        <p:spPr bwMode="auto">
          <a:xfrm>
            <a:off x="5353049" y="2028824"/>
            <a:ext cx="5768965" cy="37719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33C414-D88D-2A9B-9AA1-EDF5FC29E29B}"/>
              </a:ext>
            </a:extLst>
          </p:cNvPr>
          <p:cNvSpPr txBox="1"/>
          <p:nvPr/>
        </p:nvSpPr>
        <p:spPr>
          <a:xfrm>
            <a:off x="1069975" y="2133599"/>
            <a:ext cx="4149715" cy="2862322"/>
          </a:xfrm>
          <a:prstGeom prst="rect">
            <a:avLst/>
          </a:prstGeom>
          <a:noFill/>
        </p:spPr>
        <p:txBody>
          <a:bodyPr wrap="square">
            <a:spAutoFit/>
          </a:bodyPr>
          <a:lstStyle/>
          <a:p>
            <a:r>
              <a:rPr lang="en-US" dirty="0"/>
              <a:t>Using the library socket-io, the endpoint opens a video stream between the server and the applications, the server listens for frames sent from live stream and process the frames through the motion prediction AI model and sends the prediction back to the applications, this loop continues until the connection is closed then adds prediction to user’s history</a:t>
            </a:r>
          </a:p>
        </p:txBody>
      </p:sp>
    </p:spTree>
    <p:extLst>
      <p:ext uri="{BB962C8B-B14F-4D97-AF65-F5344CB8AC3E}">
        <p14:creationId xmlns:p14="http://schemas.microsoft.com/office/powerpoint/2010/main" val="1073798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61390-BD0E-BA80-EA1E-93040DDF732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89BA5B-E3D5-1203-977A-9B3DA2CAB38D}"/>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7288739-B101-2A94-9DF9-459EA186CD13}"/>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Generate GIF</a:t>
            </a:r>
          </a:p>
        </p:txBody>
      </p:sp>
      <p:sp>
        <p:nvSpPr>
          <p:cNvPr id="5" name="Rectangle: Rounded Corners 4">
            <a:extLst>
              <a:ext uri="{FF2B5EF4-FFF2-40B4-BE49-F238E27FC236}">
                <a16:creationId xmlns:a16="http://schemas.microsoft.com/office/drawing/2014/main" id="{F3D7AA9D-7AA6-62F0-90C0-6C71F63F4478}"/>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4338" name="Picture 2">
            <a:extLst>
              <a:ext uri="{FF2B5EF4-FFF2-40B4-BE49-F238E27FC236}">
                <a16:creationId xmlns:a16="http://schemas.microsoft.com/office/drawing/2014/main" id="{07586179-307B-A1B1-1A69-E8DB5066BE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8" t="6359" r="5475" b="35661"/>
          <a:stretch/>
        </p:blipFill>
        <p:spPr bwMode="auto">
          <a:xfrm>
            <a:off x="1581149" y="2649520"/>
            <a:ext cx="3729057" cy="35495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07CC05-2D7F-8A8E-667B-1DBC927FE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3" t="64202" r="5010" b="3282"/>
          <a:stretch/>
        </p:blipFill>
        <p:spPr bwMode="auto">
          <a:xfrm>
            <a:off x="6734174" y="2649520"/>
            <a:ext cx="3729057" cy="19906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BAA326-9414-8903-C60E-B0FD86DD0A26}"/>
              </a:ext>
            </a:extLst>
          </p:cNvPr>
          <p:cNvSpPr txBox="1"/>
          <p:nvPr/>
        </p:nvSpPr>
        <p:spPr>
          <a:xfrm>
            <a:off x="1581149" y="1800399"/>
            <a:ext cx="8882081" cy="400110"/>
          </a:xfrm>
          <a:prstGeom prst="rect">
            <a:avLst/>
          </a:prstGeom>
          <a:noFill/>
        </p:spPr>
        <p:txBody>
          <a:bodyPr wrap="square">
            <a:spAutoFit/>
          </a:bodyPr>
          <a:lstStyle/>
          <a:p>
            <a:pPr algn="ctr"/>
            <a:r>
              <a:rPr lang="en-US" sz="2000" dirty="0"/>
              <a:t>Function that gathers saved images in a folder and makes a gif</a:t>
            </a:r>
          </a:p>
        </p:txBody>
      </p:sp>
    </p:spTree>
    <p:extLst>
      <p:ext uri="{BB962C8B-B14F-4D97-AF65-F5344CB8AC3E}">
        <p14:creationId xmlns:p14="http://schemas.microsoft.com/office/powerpoint/2010/main" val="2402020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7F4B-57DC-623D-2D0D-59820136643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54271E2-BE88-B2F5-4F06-A803E801DB1B}"/>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D817BC8-9BC6-B81A-EF49-7276AE2CF7AC}"/>
              </a:ext>
            </a:extLst>
          </p:cNvPr>
          <p:cNvSpPr txBox="1"/>
          <p:nvPr/>
        </p:nvSpPr>
        <p:spPr>
          <a:xfrm>
            <a:off x="1003300" y="440798"/>
            <a:ext cx="10185400" cy="707886"/>
          </a:xfrm>
          <a:prstGeom prst="rect">
            <a:avLst/>
          </a:prstGeom>
          <a:noFill/>
        </p:spPr>
        <p:txBody>
          <a:bodyPr wrap="square" rtlCol="0" anchor="ctr">
            <a:spAutoFit/>
          </a:bodyPr>
          <a:lstStyle/>
          <a:p>
            <a:pPr algn="ctr"/>
            <a:r>
              <a:rPr lang="en-US" sz="4000" b="1" dirty="0"/>
              <a:t>Text to Sign Language</a:t>
            </a:r>
          </a:p>
        </p:txBody>
      </p:sp>
      <p:sp>
        <p:nvSpPr>
          <p:cNvPr id="5" name="Rectangle: Rounded Corners 4">
            <a:extLst>
              <a:ext uri="{FF2B5EF4-FFF2-40B4-BE49-F238E27FC236}">
                <a16:creationId xmlns:a16="http://schemas.microsoft.com/office/drawing/2014/main" id="{1F2D06CB-7E0F-9EEA-A83B-77B0640868DE}"/>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362" name="Picture 2">
            <a:extLst>
              <a:ext uri="{FF2B5EF4-FFF2-40B4-BE49-F238E27FC236}">
                <a16:creationId xmlns:a16="http://schemas.microsoft.com/office/drawing/2014/main" id="{B51248F6-25C1-8D6D-415F-153DAB71FE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07" t="9463" r="6914" b="3810"/>
          <a:stretch/>
        </p:blipFill>
        <p:spPr bwMode="auto">
          <a:xfrm>
            <a:off x="6657975" y="1752600"/>
            <a:ext cx="4238626" cy="45434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D789655-9702-BCD7-D713-463DFCA0B275}"/>
              </a:ext>
            </a:extLst>
          </p:cNvPr>
          <p:cNvSpPr txBox="1"/>
          <p:nvPr/>
        </p:nvSpPr>
        <p:spPr>
          <a:xfrm>
            <a:off x="1069985" y="1837459"/>
            <a:ext cx="5159385" cy="646331"/>
          </a:xfrm>
          <a:prstGeom prst="rect">
            <a:avLst/>
          </a:prstGeom>
          <a:noFill/>
        </p:spPr>
        <p:txBody>
          <a:bodyPr wrap="square">
            <a:spAutoFit/>
          </a:bodyPr>
          <a:lstStyle/>
          <a:p>
            <a:r>
              <a:rPr lang="en-US" dirty="0"/>
              <a:t>The endpoint calls the generate_gif function to generate a gif of the words from images in a folder</a:t>
            </a:r>
          </a:p>
        </p:txBody>
      </p:sp>
    </p:spTree>
    <p:extLst>
      <p:ext uri="{BB962C8B-B14F-4D97-AF65-F5344CB8AC3E}">
        <p14:creationId xmlns:p14="http://schemas.microsoft.com/office/powerpoint/2010/main" val="449856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235A2-E8D7-2E88-899B-636EFB0DF80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C45D336-D029-10A3-0B99-97C7933D4C1F}"/>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E66DF070-2CCE-6D8B-CF5C-0F850B5E5BC4}"/>
              </a:ext>
            </a:extLst>
          </p:cNvPr>
          <p:cNvSpPr txBox="1"/>
          <p:nvPr/>
        </p:nvSpPr>
        <p:spPr>
          <a:xfrm>
            <a:off x="1003300" y="410020"/>
            <a:ext cx="10185400" cy="769441"/>
          </a:xfrm>
          <a:prstGeom prst="rect">
            <a:avLst/>
          </a:prstGeom>
          <a:noFill/>
        </p:spPr>
        <p:txBody>
          <a:bodyPr wrap="square" rtlCol="0" anchor="ctr">
            <a:spAutoFit/>
          </a:bodyPr>
          <a:lstStyle/>
          <a:p>
            <a:pPr algn="ctr"/>
            <a:r>
              <a:rPr lang="en-US" sz="4400" b="1" dirty="0"/>
              <a:t>Full-Block Diagram</a:t>
            </a:r>
          </a:p>
        </p:txBody>
      </p:sp>
      <p:sp>
        <p:nvSpPr>
          <p:cNvPr id="5" name="Rectangle: Rounded Corners 4">
            <a:extLst>
              <a:ext uri="{FF2B5EF4-FFF2-40B4-BE49-F238E27FC236}">
                <a16:creationId xmlns:a16="http://schemas.microsoft.com/office/drawing/2014/main" id="{D4EB1545-FAC7-30FE-3F34-619F03E9E104}"/>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170" name="Picture 2">
            <a:extLst>
              <a:ext uri="{FF2B5EF4-FFF2-40B4-BE49-F238E27FC236}">
                <a16:creationId xmlns:a16="http://schemas.microsoft.com/office/drawing/2014/main" id="{5570C363-9C49-9DF9-B64E-40CC3A76A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85" y="1597608"/>
            <a:ext cx="9956256" cy="485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30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EC564CB2-4A36-1041-8016-22E356125B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F941665-B61F-80A8-7C33-C5B28125D9A1}"/>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4EC970D2-2350-6D19-7ED1-61B86688C009}"/>
              </a:ext>
            </a:extLst>
          </p:cNvPr>
          <p:cNvSpPr/>
          <p:nvPr/>
        </p:nvSpPr>
        <p:spPr>
          <a:xfrm>
            <a:off x="2546555" y="1056666"/>
            <a:ext cx="7098890" cy="4744667"/>
          </a:xfrm>
          <a:prstGeom prst="roundRect">
            <a:avLst>
              <a:gd name="adj" fmla="val 734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colorful hand prints&#10;&#10;Description automatically generated">
            <a:extLst>
              <a:ext uri="{FF2B5EF4-FFF2-40B4-BE49-F238E27FC236}">
                <a16:creationId xmlns:a16="http://schemas.microsoft.com/office/drawing/2014/main" id="{C4BD742A-E7B4-DB6D-C23D-26E22966268E}"/>
              </a:ext>
            </a:extLst>
          </p:cNvPr>
          <p:cNvPicPr>
            <a:picLocks noChangeAspect="1"/>
          </p:cNvPicPr>
          <p:nvPr/>
        </p:nvPicPr>
        <p:blipFill>
          <a:blip r:embed="rId2">
            <a:extLst>
              <a:ext uri="{28A0092B-C50C-407E-A947-70E740481C1C}">
                <a14:useLocalDpi xmlns:a14="http://schemas.microsoft.com/office/drawing/2010/main" val="0"/>
              </a:ext>
            </a:extLst>
          </a:blip>
          <a:srcRect b="24936"/>
          <a:stretch/>
        </p:blipFill>
        <p:spPr>
          <a:xfrm>
            <a:off x="4483301" y="2232737"/>
            <a:ext cx="3225397" cy="2392523"/>
          </a:xfrm>
          <a:prstGeom prst="rect">
            <a:avLst/>
          </a:prstGeom>
        </p:spPr>
      </p:pic>
    </p:spTree>
    <p:extLst>
      <p:ext uri="{BB962C8B-B14F-4D97-AF65-F5344CB8AC3E}">
        <p14:creationId xmlns:p14="http://schemas.microsoft.com/office/powerpoint/2010/main" val="14084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45E4B-BA16-E83A-73C1-0FB7F64FC39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7CBBD91-8D94-E364-5DF6-60A803F6C819}"/>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9868CADE-CF5F-57FF-3A37-7A184A4C22FC}"/>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Sign Language to word</a:t>
            </a:r>
          </a:p>
        </p:txBody>
      </p:sp>
      <p:sp>
        <p:nvSpPr>
          <p:cNvPr id="5" name="Rectangle: Rounded Corners 4">
            <a:extLst>
              <a:ext uri="{FF2B5EF4-FFF2-40B4-BE49-F238E27FC236}">
                <a16:creationId xmlns:a16="http://schemas.microsoft.com/office/drawing/2014/main" id="{218B5039-59EA-A148-DB83-66F2FC08042B}"/>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25CAAFA-73D0-BD0A-4A00-972BD074D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30" y="1806682"/>
            <a:ext cx="194576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B542DD-94A0-1E30-9280-D82A6E33D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907" y="1806682"/>
            <a:ext cx="5938863"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0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06A18-3E14-6E8F-4EE1-675353FF322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ED4F3A4-364E-089D-969E-02F0B13F6C09}"/>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6107526-28A7-2F31-E73F-34A9DA4AE69B}"/>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Sign Language to word</a:t>
            </a:r>
          </a:p>
        </p:txBody>
      </p:sp>
      <p:sp>
        <p:nvSpPr>
          <p:cNvPr id="5" name="Rectangle: Rounded Corners 4">
            <a:extLst>
              <a:ext uri="{FF2B5EF4-FFF2-40B4-BE49-F238E27FC236}">
                <a16:creationId xmlns:a16="http://schemas.microsoft.com/office/drawing/2014/main" id="{69DEED64-6D2B-20D1-425C-DD954A64B834}"/>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4578" name="Picture 2">
            <a:extLst>
              <a:ext uri="{FF2B5EF4-FFF2-40B4-BE49-F238E27FC236}">
                <a16:creationId xmlns:a16="http://schemas.microsoft.com/office/drawing/2014/main" id="{C891118F-0C57-BFFB-23B7-B9867D842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746" y="1806680"/>
            <a:ext cx="1987020" cy="3992341"/>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125FCEFB-C7F3-36C4-3839-89229E138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645" y="1806681"/>
            <a:ext cx="5700733" cy="399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4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AA69-F22F-1904-C81D-1BD60086293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FAD2FAB-8640-CC77-8F8C-D3BF951385FF}"/>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1CE71E22-4828-724C-080C-A6BFA9341FCC}"/>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Text to Sign Language</a:t>
            </a:r>
          </a:p>
        </p:txBody>
      </p:sp>
      <p:sp>
        <p:nvSpPr>
          <p:cNvPr id="5" name="Rectangle: Rounded Corners 4">
            <a:extLst>
              <a:ext uri="{FF2B5EF4-FFF2-40B4-BE49-F238E27FC236}">
                <a16:creationId xmlns:a16="http://schemas.microsoft.com/office/drawing/2014/main" id="{FF8BAE47-D735-B0B7-D8EF-016521F88F99}"/>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6626" name="Picture 2">
            <a:extLst>
              <a:ext uri="{FF2B5EF4-FFF2-40B4-BE49-F238E27FC236}">
                <a16:creationId xmlns:a16="http://schemas.microsoft.com/office/drawing/2014/main" id="{BA4A3C56-5BB1-ACAA-D1A9-F894FA2C3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362" y="1965069"/>
            <a:ext cx="1913788" cy="399234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7374AC8F-A1DF-3E2F-A30A-3936CBD7A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646" y="1952331"/>
            <a:ext cx="5700237" cy="399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26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637C0-5F9B-A77B-4C65-063D6B094C1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5AB669-3102-0CA2-CE84-4F37C0A4360D}"/>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0BC3FC75-C7B5-C14C-FC75-2766313C3A42}"/>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Learn Letters</a:t>
            </a:r>
          </a:p>
        </p:txBody>
      </p:sp>
      <p:sp>
        <p:nvSpPr>
          <p:cNvPr id="5" name="Rectangle: Rounded Corners 4">
            <a:extLst>
              <a:ext uri="{FF2B5EF4-FFF2-40B4-BE49-F238E27FC236}">
                <a16:creationId xmlns:a16="http://schemas.microsoft.com/office/drawing/2014/main" id="{6A1DF450-F53B-014E-6AFD-0FA7D741CCC8}"/>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434" name="Picture 2">
            <a:extLst>
              <a:ext uri="{FF2B5EF4-FFF2-40B4-BE49-F238E27FC236}">
                <a16:creationId xmlns:a16="http://schemas.microsoft.com/office/drawing/2014/main" id="{DFC7FAAB-7923-F273-A545-7355BEE09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91" y="1707989"/>
            <a:ext cx="2314575" cy="435028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2398BA-B86F-1656-0AD0-17D85DD6C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34" y="1806682"/>
            <a:ext cx="59436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463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5062-22BB-B85F-9F52-8E157A17507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28E003E-6E96-A847-1508-57B0FB22033A}"/>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How Flutter builds mobile and desktop apps</a:t>
            </a:r>
          </a:p>
        </p:txBody>
      </p:sp>
      <p:sp>
        <p:nvSpPr>
          <p:cNvPr id="5" name="Rectangle: Rounded Corners 4">
            <a:extLst>
              <a:ext uri="{FF2B5EF4-FFF2-40B4-BE49-F238E27FC236}">
                <a16:creationId xmlns:a16="http://schemas.microsoft.com/office/drawing/2014/main" id="{3B69606D-8060-78FD-F323-2F7A9BFE0E42}"/>
              </a:ext>
            </a:extLst>
          </p:cNvPr>
          <p:cNvSpPr/>
          <p:nvPr/>
        </p:nvSpPr>
        <p:spPr>
          <a:xfrm>
            <a:off x="1003300" y="15722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A1A97ED9-543B-7065-1A83-EF9962C09585}"/>
              </a:ext>
            </a:extLst>
          </p:cNvPr>
          <p:cNvSpPr txBox="1"/>
          <p:nvPr/>
        </p:nvSpPr>
        <p:spPr>
          <a:xfrm>
            <a:off x="1142999" y="1919902"/>
            <a:ext cx="9906001" cy="4154984"/>
          </a:xfrm>
          <a:prstGeom prst="rect">
            <a:avLst/>
          </a:prstGeom>
          <a:noFill/>
        </p:spPr>
        <p:txBody>
          <a:bodyPr wrap="square">
            <a:spAutoFit/>
          </a:bodyPr>
          <a:lstStyle/>
          <a:p>
            <a:r>
              <a:rPr lang="en-US" sz="2400" dirty="0"/>
              <a:t>When creating a </a:t>
            </a:r>
            <a:r>
              <a:rPr lang="en-US" sz="2400" b="1" dirty="0"/>
              <a:t>mobile app</a:t>
            </a:r>
            <a:r>
              <a:rPr lang="en-US" sz="2400" dirty="0"/>
              <a:t> with Flutter, the Dart code is compiled into native code for Android (APK or AAB) or iOS (IPA), and it runs using Flutter’s rendering engine. </a:t>
            </a:r>
          </a:p>
          <a:p>
            <a:r>
              <a:rPr lang="en-US" sz="2400" dirty="0"/>
              <a:t>Developers can also access native features using platform channels that connect Dart with Kotlin or Swift.</a:t>
            </a:r>
          </a:p>
          <a:p>
            <a:endParaRPr lang="en-US" sz="2400" dirty="0"/>
          </a:p>
          <a:p>
            <a:r>
              <a:rPr lang="en-US" sz="2400" dirty="0"/>
              <a:t>For </a:t>
            </a:r>
            <a:r>
              <a:rPr lang="en-US" sz="2400" b="1" dirty="0"/>
              <a:t>Windows applications</a:t>
            </a:r>
            <a:r>
              <a:rPr lang="en-US" sz="2400" dirty="0"/>
              <a:t>, Flutter uses a similar approach. </a:t>
            </a:r>
          </a:p>
          <a:p>
            <a:r>
              <a:rPr lang="en-US" sz="2400" dirty="0"/>
              <a:t>The UI is built with the same Dart code, but the app runs with a native Windows runner written in C++. </a:t>
            </a:r>
          </a:p>
          <a:p>
            <a:r>
              <a:rPr lang="en-US" sz="2400" dirty="0"/>
              <a:t>It compiles into an executable (.exe) file using Visual Studio and communicates with Windows APIs as needed.</a:t>
            </a:r>
          </a:p>
        </p:txBody>
      </p:sp>
    </p:spTree>
    <p:extLst>
      <p:ext uri="{BB962C8B-B14F-4D97-AF65-F5344CB8AC3E}">
        <p14:creationId xmlns:p14="http://schemas.microsoft.com/office/powerpoint/2010/main" val="123934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A788FD-B4AF-78C9-76D8-81B73444783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23D10B-85DC-9AD3-9657-E74416F6BFC5}"/>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9F36B8A-1749-4214-77D9-530C45933AC4}"/>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Key Points About the Application Purpose</a:t>
            </a:r>
          </a:p>
        </p:txBody>
      </p:sp>
      <p:sp>
        <p:nvSpPr>
          <p:cNvPr id="5" name="Rectangle: Rounded Corners 4">
            <a:extLst>
              <a:ext uri="{FF2B5EF4-FFF2-40B4-BE49-F238E27FC236}">
                <a16:creationId xmlns:a16="http://schemas.microsoft.com/office/drawing/2014/main" id="{D4D51AA3-605D-F73F-4A5B-16489FB16ADC}"/>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6102E3-A589-3F5C-7162-39149B43C094}"/>
              </a:ext>
            </a:extLst>
          </p:cNvPr>
          <p:cNvSpPr txBox="1"/>
          <p:nvPr/>
        </p:nvSpPr>
        <p:spPr>
          <a:xfrm>
            <a:off x="936615" y="1868237"/>
            <a:ext cx="10185400" cy="4355038"/>
          </a:xfrm>
          <a:prstGeom prst="rect">
            <a:avLst/>
          </a:prstGeom>
          <a:noFill/>
        </p:spPr>
        <p:txBody>
          <a:bodyPr wrap="square">
            <a:spAutoFit/>
          </a:bodyPr>
          <a:lstStyle/>
          <a:p>
            <a:pPr marL="457200" rtl="0">
              <a:spcBef>
                <a:spcPts val="600"/>
              </a:spcBef>
              <a:buNone/>
            </a:pPr>
            <a:r>
              <a:rPr lang="en-US" sz="1800" b="1" i="0" u="none" strike="noStrike" dirty="0">
                <a:effectLst/>
              </a:rPr>
              <a:t>Multi-Language Support :</a:t>
            </a:r>
            <a:r>
              <a:rPr lang="en-US" sz="1800" b="0" i="0" u="none" strike="noStrike" dirty="0">
                <a:effectLst/>
              </a:rPr>
              <a:t> Supports Arabic and English , Language-specific text is managed in Language.dart.</a:t>
            </a:r>
          </a:p>
          <a:p>
            <a:pPr marL="457200" rtl="0">
              <a:spcBef>
                <a:spcPts val="600"/>
              </a:spcBef>
              <a:buNone/>
            </a:pPr>
            <a:br>
              <a:rPr lang="en-US" b="0" dirty="0">
                <a:effectLst/>
              </a:rPr>
            </a:br>
            <a:r>
              <a:rPr lang="en-US" sz="1800" b="1" i="0" u="none" strike="noStrike" dirty="0">
                <a:effectLst/>
              </a:rPr>
              <a:t>Core Features :</a:t>
            </a:r>
            <a:endParaRPr lang="en-US" b="0" dirty="0">
              <a:effectLst/>
            </a:endParaRPr>
          </a:p>
          <a:p>
            <a:pPr marL="914400" rtl="0" fontAlgn="base">
              <a:spcBef>
                <a:spcPts val="600"/>
              </a:spcBef>
              <a:buFont typeface="+mj-lt"/>
              <a:buAutoNum type="arabicPeriod"/>
            </a:pPr>
            <a:r>
              <a:rPr lang="en-US" sz="1800" b="1" i="0" u="none" strike="noStrike" dirty="0">
                <a:effectLst/>
              </a:rPr>
              <a:t>Sign Language to Words </a:t>
            </a:r>
            <a:r>
              <a:rPr lang="en-US" sz="1800" b="0" i="0" u="none" strike="noStrike" dirty="0">
                <a:effectLst/>
              </a:rPr>
              <a:t>: Converts gestures (images/videos) to text.</a:t>
            </a:r>
          </a:p>
          <a:p>
            <a:pPr marL="914400" rtl="0" fontAlgn="base">
              <a:buFont typeface="+mj-lt"/>
              <a:buAutoNum type="arabicPeriod"/>
            </a:pPr>
            <a:r>
              <a:rPr lang="en-US" sz="1800" b="1" i="0" u="none" strike="noStrike" dirty="0">
                <a:effectLst/>
              </a:rPr>
              <a:t>Words to Sign Language :</a:t>
            </a:r>
            <a:r>
              <a:rPr lang="en-US" sz="1800" b="0" i="0" u="none" strike="noStrike" dirty="0">
                <a:effectLst/>
              </a:rPr>
              <a:t> Converts text to sign language (GIFs).</a:t>
            </a:r>
          </a:p>
          <a:p>
            <a:pPr marL="914400" rtl="0" fontAlgn="base">
              <a:buFont typeface="+mj-lt"/>
              <a:buAutoNum type="arabicPeriod"/>
            </a:pPr>
            <a:r>
              <a:rPr lang="en-US" sz="1800" b="1" i="0" u="none" strike="noStrike" dirty="0">
                <a:effectLst/>
              </a:rPr>
              <a:t>Learn Letters : </a:t>
            </a:r>
            <a:r>
              <a:rPr lang="en-US" sz="1800" b="0" i="0" u="none" strike="noStrike" dirty="0">
                <a:effectLst/>
              </a:rPr>
              <a:t>Practice and learn sign language letters.</a:t>
            </a:r>
          </a:p>
          <a:p>
            <a:pPr marL="914400" rtl="0" fontAlgn="base">
              <a:buFont typeface="+mj-lt"/>
              <a:buAutoNum type="arabicPeriod"/>
            </a:pPr>
            <a:r>
              <a:rPr lang="en-US" sz="1800" b="1" i="0" u="none" strike="noStrike" dirty="0">
                <a:effectLst/>
              </a:rPr>
              <a:t>History :</a:t>
            </a:r>
            <a:r>
              <a:rPr lang="en-US" sz="1800" b="0" i="0" u="none" strike="noStrike" dirty="0">
                <a:effectLst/>
              </a:rPr>
              <a:t> Tracks and displays user interactions.</a:t>
            </a:r>
          </a:p>
          <a:p>
            <a:pPr marL="914400" rtl="0" fontAlgn="base">
              <a:buFont typeface="+mj-lt"/>
              <a:buAutoNum type="arabicPeriod"/>
            </a:pPr>
            <a:r>
              <a:rPr lang="en-US" sz="1800" b="1" i="0" u="none" strike="noStrike" dirty="0">
                <a:effectLst/>
              </a:rPr>
              <a:t>Settings :</a:t>
            </a:r>
            <a:r>
              <a:rPr lang="en-US" sz="1800" b="0" i="0" u="none" strike="noStrike" dirty="0">
                <a:effectLst/>
              </a:rPr>
              <a:t> Manages profile, language, and preferences.</a:t>
            </a:r>
          </a:p>
          <a:p>
            <a:pPr marL="914400" rtl="0" fontAlgn="base">
              <a:buFont typeface="+mj-lt"/>
              <a:buAutoNum type="arabicPeriod"/>
            </a:pPr>
            <a:endParaRPr lang="en-US" sz="1800" b="0" i="0" u="none" strike="noStrike" dirty="0">
              <a:effectLst/>
            </a:endParaRPr>
          </a:p>
          <a:p>
            <a:pPr marL="457200" rtl="0">
              <a:spcBef>
                <a:spcPts val="600"/>
              </a:spcBef>
              <a:buNone/>
            </a:pPr>
            <a:r>
              <a:rPr lang="en-US" sz="1800" b="1" i="0" u="none" strike="noStrike" dirty="0">
                <a:effectLst/>
              </a:rPr>
              <a:t> Error Handling</a:t>
            </a:r>
            <a:r>
              <a:rPr lang="en-US" sz="1800" b="0" i="0" u="none" strike="noStrike" dirty="0">
                <a:effectLst/>
              </a:rPr>
              <a:t> </a:t>
            </a:r>
            <a:r>
              <a:rPr lang="en-US" sz="1800" b="1" i="0" u="none" strike="noStrike" dirty="0">
                <a:effectLst/>
              </a:rPr>
              <a:t>:</a:t>
            </a:r>
            <a:endParaRPr lang="en-US" b="0" dirty="0">
              <a:effectLst/>
            </a:endParaRPr>
          </a:p>
          <a:p>
            <a:pPr marL="914400" rtl="0" fontAlgn="base">
              <a:spcBef>
                <a:spcPts val="600"/>
              </a:spcBef>
              <a:buFont typeface="+mj-lt"/>
              <a:buAutoNum type="arabicPeriod"/>
            </a:pPr>
            <a:r>
              <a:rPr lang="en-US" i="0" u="none" strike="noStrike" dirty="0">
                <a:effectLst/>
              </a:rPr>
              <a:t>Feedback via </a:t>
            </a:r>
            <a:r>
              <a:rPr lang="en-US" b="1" i="0" u="none" strike="noStrike" dirty="0">
                <a:effectLst/>
              </a:rPr>
              <a:t>Snack Bars</a:t>
            </a:r>
            <a:r>
              <a:rPr lang="en-US" b="0" i="0" u="none" strike="noStrike" dirty="0">
                <a:effectLst/>
              </a:rPr>
              <a:t> and </a:t>
            </a:r>
            <a:r>
              <a:rPr lang="en-US" b="1" i="0" u="none" strike="noStrike" dirty="0">
                <a:effectLst/>
              </a:rPr>
              <a:t>Dialogs</a:t>
            </a:r>
            <a:r>
              <a:rPr lang="en-US" b="0" i="0" u="none" strike="noStrike" dirty="0">
                <a:effectLst/>
              </a:rPr>
              <a:t>.</a:t>
            </a:r>
          </a:p>
          <a:p>
            <a:pPr marL="914400" rtl="0" fontAlgn="base">
              <a:spcBef>
                <a:spcPts val="600"/>
              </a:spcBef>
              <a:buFont typeface="+mj-lt"/>
              <a:buAutoNum type="arabicPeriod" startAt="2"/>
            </a:pPr>
            <a:r>
              <a:rPr lang="en-US" sz="1800" b="0" i="0" u="none" strike="noStrike" dirty="0">
                <a:effectLst/>
              </a:rPr>
              <a:t>Handles </a:t>
            </a:r>
            <a:r>
              <a:rPr lang="en-US" sz="1800" b="1" i="0" u="none" strike="noStrike" dirty="0">
                <a:effectLst/>
              </a:rPr>
              <a:t>API errors </a:t>
            </a:r>
            <a:r>
              <a:rPr lang="en-US" sz="1800" b="0" i="0" u="none" strike="noStrike" dirty="0">
                <a:effectLst/>
              </a:rPr>
              <a:t>and </a:t>
            </a:r>
            <a:r>
              <a:rPr lang="en-US" sz="1800" b="1" i="0" u="none" strike="noStrike" dirty="0">
                <a:effectLst/>
              </a:rPr>
              <a:t>invalid user inputs</a:t>
            </a:r>
            <a:r>
              <a:rPr lang="en-US" sz="1800" b="0" i="0" u="none" strike="noStrike" dirty="0">
                <a:effectLst/>
              </a:rPr>
              <a:t>.</a:t>
            </a:r>
          </a:p>
          <a:p>
            <a:pPr marL="914400" rtl="0" fontAlgn="base"/>
            <a:endParaRPr lang="en-US" sz="1800" b="0" i="0" u="none" strike="noStrike" dirty="0">
              <a:effectLst/>
            </a:endParaRPr>
          </a:p>
        </p:txBody>
      </p:sp>
    </p:spTree>
    <p:extLst>
      <p:ext uri="{BB962C8B-B14F-4D97-AF65-F5344CB8AC3E}">
        <p14:creationId xmlns:p14="http://schemas.microsoft.com/office/powerpoint/2010/main" val="2133506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02F20-9AA6-14D0-60BE-6F4B8338100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1203B4-71EE-A677-3310-095A3FFBE4A4}"/>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9137E21B-BF24-D86A-A4A1-90163F64A53C}"/>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Page of all Links of project</a:t>
            </a:r>
          </a:p>
        </p:txBody>
      </p:sp>
      <p:sp>
        <p:nvSpPr>
          <p:cNvPr id="5" name="Rectangle: Rounded Corners 4">
            <a:extLst>
              <a:ext uri="{FF2B5EF4-FFF2-40B4-BE49-F238E27FC236}">
                <a16:creationId xmlns:a16="http://schemas.microsoft.com/office/drawing/2014/main" id="{8296A7E4-3DB6-4986-DE66-FFFF39F0C592}"/>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122" name="Picture 2">
            <a:extLst>
              <a:ext uri="{FF2B5EF4-FFF2-40B4-BE49-F238E27FC236}">
                <a16:creationId xmlns:a16="http://schemas.microsoft.com/office/drawing/2014/main" id="{66CAAD6C-E7D7-FABC-C323-AF6BAFB7DF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9" t="9596" r="3864" b="6048"/>
          <a:stretch/>
        </p:blipFill>
        <p:spPr bwMode="auto">
          <a:xfrm>
            <a:off x="2601838" y="1726896"/>
            <a:ext cx="6988324" cy="458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7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83307-9701-14B6-706C-0F6010B3C97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5C3F199-2F16-BDDF-E27D-C421BBF81C51}"/>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B0CC338-D2D4-F1B6-67D2-A84B44A21ED1}"/>
              </a:ext>
            </a:extLst>
          </p:cNvPr>
          <p:cNvSpPr txBox="1"/>
          <p:nvPr/>
        </p:nvSpPr>
        <p:spPr>
          <a:xfrm>
            <a:off x="1003300" y="502353"/>
            <a:ext cx="10185400" cy="584775"/>
          </a:xfrm>
          <a:prstGeom prst="rect">
            <a:avLst/>
          </a:prstGeom>
          <a:noFill/>
        </p:spPr>
        <p:txBody>
          <a:bodyPr wrap="square" rtlCol="0" anchor="ctr">
            <a:spAutoFit/>
          </a:bodyPr>
          <a:lstStyle/>
          <a:p>
            <a:pPr algn="ctr"/>
            <a:r>
              <a:rPr lang="fr-FR" sz="3200" b="1" dirty="0"/>
              <a:t>API Functions Template for Code Implementation</a:t>
            </a:r>
            <a:endParaRPr lang="en-US" sz="3200" b="1" dirty="0"/>
          </a:p>
        </p:txBody>
      </p:sp>
      <p:sp>
        <p:nvSpPr>
          <p:cNvPr id="5" name="Rectangle: Rounded Corners 4">
            <a:extLst>
              <a:ext uri="{FF2B5EF4-FFF2-40B4-BE49-F238E27FC236}">
                <a16:creationId xmlns:a16="http://schemas.microsoft.com/office/drawing/2014/main" id="{6F3B0AAD-4E0E-BA2D-48C2-192FE62A3B59}"/>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1CFB8E54-9F81-BD1A-72FC-BC4C877D173C}"/>
              </a:ext>
            </a:extLst>
          </p:cNvPr>
          <p:cNvSpPr txBox="1"/>
          <p:nvPr/>
        </p:nvSpPr>
        <p:spPr>
          <a:xfrm>
            <a:off x="1267127" y="2000166"/>
            <a:ext cx="4568731" cy="1477328"/>
          </a:xfrm>
          <a:prstGeom prst="rect">
            <a:avLst/>
          </a:prstGeom>
          <a:noFill/>
        </p:spPr>
        <p:txBody>
          <a:bodyPr wrap="square" rtlCol="0">
            <a:spAutoFit/>
          </a:bodyPr>
          <a:lstStyle/>
          <a:p>
            <a:r>
              <a:rPr lang="en-US" b="1" dirty="0"/>
              <a:t>getRequest(): </a:t>
            </a:r>
            <a:r>
              <a:rPr lang="en-US" dirty="0"/>
              <a:t>Retrieves data from an API endpoint. For example, to fetch sign language data for a word, provide the URL of the target page.</a:t>
            </a:r>
          </a:p>
          <a:p>
            <a:endParaRPr lang="en-US" dirty="0"/>
          </a:p>
        </p:txBody>
      </p:sp>
      <p:pic>
        <p:nvPicPr>
          <p:cNvPr id="4100" name="Picture 4">
            <a:extLst>
              <a:ext uri="{FF2B5EF4-FFF2-40B4-BE49-F238E27FC236}">
                <a16:creationId xmlns:a16="http://schemas.microsoft.com/office/drawing/2014/main" id="{C4E4CF3F-29CB-A6C9-FCDD-D0D368EB9E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4" t="16551" r="5247" b="51726"/>
          <a:stretch/>
        </p:blipFill>
        <p:spPr bwMode="auto">
          <a:xfrm>
            <a:off x="1267127" y="3477493"/>
            <a:ext cx="4568731" cy="2861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226488-5ABB-FD52-2D4D-8CF59F6B4D4F}"/>
              </a:ext>
            </a:extLst>
          </p:cNvPr>
          <p:cNvSpPr txBox="1"/>
          <p:nvPr/>
        </p:nvSpPr>
        <p:spPr>
          <a:xfrm>
            <a:off x="6356143" y="1882538"/>
            <a:ext cx="4765872" cy="1477328"/>
          </a:xfrm>
          <a:prstGeom prst="rect">
            <a:avLst/>
          </a:prstGeom>
          <a:noFill/>
        </p:spPr>
        <p:txBody>
          <a:bodyPr wrap="square">
            <a:spAutoFit/>
          </a:bodyPr>
          <a:lstStyle/>
          <a:p>
            <a:r>
              <a:rPr lang="en-US" b="1" dirty="0"/>
              <a:t>postRequest(): </a:t>
            </a:r>
            <a:r>
              <a:rPr lang="en-US" dirty="0"/>
              <a:t>Sends data to an API endpoint for saving or processing. For instance, to submit login credentials, send a dictionary containing key-value pairs </a:t>
            </a:r>
          </a:p>
          <a:p>
            <a:r>
              <a:rPr lang="en-US" dirty="0"/>
              <a:t>along with the target URL.</a:t>
            </a:r>
          </a:p>
        </p:txBody>
      </p:sp>
      <p:pic>
        <p:nvPicPr>
          <p:cNvPr id="8" name="Picture 4">
            <a:extLst>
              <a:ext uri="{FF2B5EF4-FFF2-40B4-BE49-F238E27FC236}">
                <a16:creationId xmlns:a16="http://schemas.microsoft.com/office/drawing/2014/main" id="{A7930C6C-EDB4-C3A5-62ED-2164D26595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63" t="48059" r="5638" b="8449"/>
          <a:stretch/>
        </p:blipFill>
        <p:spPr bwMode="auto">
          <a:xfrm>
            <a:off x="6572796" y="3429000"/>
            <a:ext cx="4157311" cy="291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70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B65B-29D2-405B-3771-586238B4A37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A8EED2-98CF-A9A3-7AFF-B2A957732931}"/>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6C8725A1-415A-F30A-6DE7-A8AE5B70A83C}"/>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Signup Page Important sections</a:t>
            </a:r>
          </a:p>
        </p:txBody>
      </p:sp>
      <p:sp>
        <p:nvSpPr>
          <p:cNvPr id="5" name="Rectangle: Rounded Corners 4">
            <a:extLst>
              <a:ext uri="{FF2B5EF4-FFF2-40B4-BE49-F238E27FC236}">
                <a16:creationId xmlns:a16="http://schemas.microsoft.com/office/drawing/2014/main" id="{FEDBFD9B-E394-E562-D030-59DE333F9100}"/>
              </a:ext>
            </a:extLst>
          </p:cNvPr>
          <p:cNvSpPr/>
          <p:nvPr/>
        </p:nvSpPr>
        <p:spPr>
          <a:xfrm>
            <a:off x="572795" y="1462142"/>
            <a:ext cx="11046410" cy="526039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170" name="Picture 2">
            <a:extLst>
              <a:ext uri="{FF2B5EF4-FFF2-40B4-BE49-F238E27FC236}">
                <a16:creationId xmlns:a16="http://schemas.microsoft.com/office/drawing/2014/main" id="{E96511AA-492D-F7BF-A297-EA141DAEA4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t="5700" r="3515" b="45494"/>
          <a:stretch/>
        </p:blipFill>
        <p:spPr bwMode="auto">
          <a:xfrm>
            <a:off x="1490133" y="2577854"/>
            <a:ext cx="4004734" cy="3795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F47647-6896-15CC-507F-25DEC3B9DD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6" t="54439" r="3959" b="1943"/>
          <a:stretch/>
        </p:blipFill>
        <p:spPr bwMode="auto">
          <a:xfrm>
            <a:off x="6532367" y="2504247"/>
            <a:ext cx="4364233" cy="3860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52BA7C-E3D1-EA51-C347-9F4AD7F70D1F}"/>
              </a:ext>
            </a:extLst>
          </p:cNvPr>
          <p:cNvSpPr txBox="1"/>
          <p:nvPr/>
        </p:nvSpPr>
        <p:spPr>
          <a:xfrm>
            <a:off x="1295400" y="1673250"/>
            <a:ext cx="9973733" cy="830997"/>
          </a:xfrm>
          <a:prstGeom prst="rect">
            <a:avLst/>
          </a:prstGeom>
          <a:noFill/>
        </p:spPr>
        <p:txBody>
          <a:bodyPr wrap="square" rtlCol="0">
            <a:spAutoFit/>
          </a:bodyPr>
          <a:lstStyle/>
          <a:p>
            <a:pPr rtl="0">
              <a:spcBef>
                <a:spcPts val="600"/>
              </a:spcBef>
              <a:buNone/>
            </a:pPr>
            <a:r>
              <a:rPr lang="en-US" sz="1600" b="0" i="0" u="none" strike="noStrike" dirty="0">
                <a:effectLst/>
              </a:rPr>
              <a:t>This function validates the inputs for </a:t>
            </a:r>
            <a:r>
              <a:rPr lang="en-US" sz="1600" b="1" i="0" u="none" strike="noStrike" dirty="0">
                <a:effectLst/>
              </a:rPr>
              <a:t>name</a:t>
            </a:r>
            <a:r>
              <a:rPr lang="en-US" sz="1600" b="0" i="0" u="none" strike="noStrike" dirty="0">
                <a:effectLst/>
              </a:rPr>
              <a:t>, </a:t>
            </a:r>
            <a:r>
              <a:rPr lang="en-US" sz="1600" b="1" i="0" u="none" strike="noStrike" dirty="0">
                <a:effectLst/>
              </a:rPr>
              <a:t>profile picture</a:t>
            </a:r>
            <a:r>
              <a:rPr lang="en-US" sz="1600" b="0" i="0" u="none" strike="noStrike" dirty="0">
                <a:effectLst/>
              </a:rPr>
              <a:t>, </a:t>
            </a:r>
            <a:r>
              <a:rPr lang="en-US" sz="1600" b="1" i="0" u="none" strike="noStrike" dirty="0">
                <a:effectLst/>
              </a:rPr>
              <a:t>email,</a:t>
            </a:r>
            <a:r>
              <a:rPr lang="en-US" sz="1600" b="0" i="0" u="none" strike="noStrike" dirty="0">
                <a:effectLst/>
              </a:rPr>
              <a:t> and </a:t>
            </a:r>
            <a:r>
              <a:rPr lang="en-US" sz="1600" b="1" i="0" u="none" strike="noStrike" dirty="0">
                <a:effectLst/>
              </a:rPr>
              <a:t>password</a:t>
            </a:r>
            <a:r>
              <a:rPr lang="en-US" sz="1600" b="0" i="0" u="none" strike="noStrike" dirty="0">
                <a:effectLst/>
              </a:rPr>
              <a:t> If any errors are detected, </a:t>
            </a:r>
            <a:endParaRPr lang="en-US" sz="1600" b="0" dirty="0">
              <a:effectLst/>
            </a:endParaRPr>
          </a:p>
          <a:p>
            <a:pPr>
              <a:buNone/>
            </a:pPr>
            <a:r>
              <a:rPr lang="en-US" sz="1600" b="0" i="0" u="none" strike="noStrike" dirty="0">
                <a:effectLst/>
              </a:rPr>
              <a:t>an error message is returned. If all inputs are valid, the data is sent to the API, and the </a:t>
            </a:r>
            <a:r>
              <a:rPr lang="en-US" sz="1600" b="1" i="0" u="none" strike="noStrike" dirty="0" err="1">
                <a:effectLst/>
              </a:rPr>
              <a:t>onSignupSuccess</a:t>
            </a:r>
            <a:r>
              <a:rPr lang="en-US" sz="1600" b="1" i="0" u="none" strike="noStrike" dirty="0">
                <a:effectLst/>
              </a:rPr>
              <a:t>()</a:t>
            </a:r>
            <a:r>
              <a:rPr lang="en-US" sz="1600" b="0" i="0" u="none" strike="noStrike" dirty="0">
                <a:effectLst/>
              </a:rPr>
              <a:t> function is triggered.</a:t>
            </a:r>
            <a:endParaRPr lang="en-US" sz="1600" dirty="0"/>
          </a:p>
        </p:txBody>
      </p:sp>
    </p:spTree>
    <p:extLst>
      <p:ext uri="{BB962C8B-B14F-4D97-AF65-F5344CB8AC3E}">
        <p14:creationId xmlns:p14="http://schemas.microsoft.com/office/powerpoint/2010/main" val="3664200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8230-CEB0-0BEF-EAA3-7EEFEE01F03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9B04A47-F4D9-F74A-2158-EB8DA47C71CB}"/>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D4AE354B-AA22-1C25-529D-2CBE7ED20DC7}"/>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Signup Page</a:t>
            </a:r>
          </a:p>
        </p:txBody>
      </p:sp>
      <p:sp>
        <p:nvSpPr>
          <p:cNvPr id="5" name="Rectangle: Rounded Corners 4">
            <a:extLst>
              <a:ext uri="{FF2B5EF4-FFF2-40B4-BE49-F238E27FC236}">
                <a16:creationId xmlns:a16="http://schemas.microsoft.com/office/drawing/2014/main" id="{B744F442-865E-2D67-2F42-1A6970CA7370}"/>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61891110-193D-9C64-23D7-31A52697A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286" y="2142212"/>
            <a:ext cx="5050896" cy="36625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03FB69D-B29C-B840-B4E7-D732D5FF5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214" y="2029102"/>
            <a:ext cx="2125473" cy="388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1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F48A4393-67EA-530A-9E41-FF47891A3B9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3F9649A-0930-7B7A-C85D-0853B932E66F}"/>
              </a:ext>
            </a:extLst>
          </p:cNvPr>
          <p:cNvSpPr/>
          <p:nvPr/>
        </p:nvSpPr>
        <p:spPr>
          <a:xfrm>
            <a:off x="0" y="0"/>
            <a:ext cx="12192000" cy="6858000"/>
          </a:xfrm>
          <a:prstGeom prst="rect">
            <a:avLst/>
          </a:prstGeom>
          <a:solidFill>
            <a:schemeClr val="dk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438BFD05-8FF1-C474-F5D2-9B146A70D887}"/>
              </a:ext>
            </a:extLst>
          </p:cNvPr>
          <p:cNvSpPr/>
          <p:nvPr/>
        </p:nvSpPr>
        <p:spPr>
          <a:xfrm>
            <a:off x="2546555" y="1056666"/>
            <a:ext cx="7098890" cy="4744667"/>
          </a:xfrm>
          <a:prstGeom prst="roundRect">
            <a:avLst>
              <a:gd name="adj" fmla="val 734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colorful hand prints&#10;&#10;Description automatically generated">
            <a:extLst>
              <a:ext uri="{FF2B5EF4-FFF2-40B4-BE49-F238E27FC236}">
                <a16:creationId xmlns:a16="http://schemas.microsoft.com/office/drawing/2014/main" id="{0745CD57-4180-B0B3-8FD7-37B400A65F86}"/>
              </a:ext>
            </a:extLst>
          </p:cNvPr>
          <p:cNvPicPr>
            <a:picLocks noChangeAspect="1"/>
          </p:cNvPicPr>
          <p:nvPr/>
        </p:nvPicPr>
        <p:blipFill>
          <a:blip r:embed="rId2">
            <a:extLst>
              <a:ext uri="{28A0092B-C50C-407E-A947-70E740481C1C}">
                <a14:useLocalDpi xmlns:a14="http://schemas.microsoft.com/office/drawing/2010/main" val="0"/>
              </a:ext>
            </a:extLst>
          </a:blip>
          <a:srcRect b="24936"/>
          <a:stretch/>
        </p:blipFill>
        <p:spPr>
          <a:xfrm>
            <a:off x="4483301" y="2232737"/>
            <a:ext cx="3225397" cy="2392523"/>
          </a:xfrm>
          <a:prstGeom prst="rect">
            <a:avLst/>
          </a:prstGeom>
        </p:spPr>
      </p:pic>
    </p:spTree>
    <p:extLst>
      <p:ext uri="{BB962C8B-B14F-4D97-AF65-F5344CB8AC3E}">
        <p14:creationId xmlns:p14="http://schemas.microsoft.com/office/powerpoint/2010/main" val="332666749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539E-DC53-FE1C-D132-48C0DAD15D2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9F59D79-7BC5-BC43-9479-7A9FD78D01F1}"/>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76C8D2D-59B9-F134-4BA9-15FD4FDFB4A7}"/>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Login Page Important sections</a:t>
            </a:r>
          </a:p>
        </p:txBody>
      </p:sp>
      <p:sp>
        <p:nvSpPr>
          <p:cNvPr id="5" name="Rectangle: Rounded Corners 4">
            <a:extLst>
              <a:ext uri="{FF2B5EF4-FFF2-40B4-BE49-F238E27FC236}">
                <a16:creationId xmlns:a16="http://schemas.microsoft.com/office/drawing/2014/main" id="{60CEA7F1-FE91-1B41-1779-39EAAE027B8F}"/>
              </a:ext>
            </a:extLst>
          </p:cNvPr>
          <p:cNvSpPr/>
          <p:nvPr/>
        </p:nvSpPr>
        <p:spPr>
          <a:xfrm>
            <a:off x="572795" y="1462142"/>
            <a:ext cx="11046410" cy="526039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5FEBE890-0F56-DFE9-DEDC-3824B962E8D8}"/>
              </a:ext>
            </a:extLst>
          </p:cNvPr>
          <p:cNvSpPr txBox="1"/>
          <p:nvPr/>
        </p:nvSpPr>
        <p:spPr>
          <a:xfrm>
            <a:off x="1295400" y="1673250"/>
            <a:ext cx="9973733" cy="1477328"/>
          </a:xfrm>
          <a:prstGeom prst="rect">
            <a:avLst/>
          </a:prstGeom>
          <a:noFill/>
        </p:spPr>
        <p:txBody>
          <a:bodyPr wrap="square" rtlCol="0">
            <a:spAutoFit/>
          </a:bodyPr>
          <a:lstStyle/>
          <a:p>
            <a:pPr rtl="0">
              <a:spcBef>
                <a:spcPts val="600"/>
              </a:spcBef>
              <a:buNone/>
            </a:pPr>
            <a:r>
              <a:rPr lang="en-US" sz="1600" b="0" i="0" u="none" strike="noStrike" dirty="0">
                <a:effectLst/>
              </a:rPr>
              <a:t>This function takes an email and password as input, sends them to the API, and verifies the existence of the associated account. If found, the user's ID, profile image, email, and name are stored, the onLoginSuccess() function is triggered, and a “Login Success” message is displayed.</a:t>
            </a:r>
          </a:p>
          <a:p>
            <a:pPr rtl="0">
              <a:spcBef>
                <a:spcPts val="600"/>
              </a:spcBef>
              <a:buNone/>
            </a:pPr>
            <a:r>
              <a:rPr lang="en-US" sz="1600" b="0" i="0" u="none" strike="noStrike" dirty="0">
                <a:effectLst/>
              </a:rPr>
              <a:t> If the credentials are incorrect, the message</a:t>
            </a:r>
          </a:p>
          <a:p>
            <a:pPr rtl="0">
              <a:spcBef>
                <a:spcPts val="600"/>
              </a:spcBef>
              <a:buNone/>
            </a:pPr>
            <a:r>
              <a:rPr lang="en-US" sz="1600" b="0" i="0" u="none" strike="noStrike" dirty="0">
                <a:effectLst/>
              </a:rPr>
              <a:t> “Username or password incorrect” is shown.</a:t>
            </a:r>
            <a:endParaRPr lang="en-US" sz="1600" dirty="0"/>
          </a:p>
        </p:txBody>
      </p:sp>
      <p:pic>
        <p:nvPicPr>
          <p:cNvPr id="8194" name="Picture 2">
            <a:extLst>
              <a:ext uri="{FF2B5EF4-FFF2-40B4-BE49-F238E27FC236}">
                <a16:creationId xmlns:a16="http://schemas.microsoft.com/office/drawing/2014/main" id="{1FE59694-8E55-D42A-B64B-BDE33B2CA4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85" t="5775" r="3864" b="54567"/>
          <a:stretch/>
        </p:blipFill>
        <p:spPr bwMode="auto">
          <a:xfrm>
            <a:off x="1295400" y="3265941"/>
            <a:ext cx="4408487" cy="33216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0F98D67-8261-C599-7F53-C1FBD1DB3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1" t="44808" r="2919" b="1664"/>
          <a:stretch/>
        </p:blipFill>
        <p:spPr bwMode="auto">
          <a:xfrm>
            <a:off x="6426492" y="2448232"/>
            <a:ext cx="4588641" cy="427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38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88B1-CAC9-4B97-D252-034AD8BF5C4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96AE94-646D-2018-62A7-C1E701662730}"/>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C75597B8-BBE8-8394-CA1D-9C6454896723}"/>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Login Page</a:t>
            </a:r>
          </a:p>
        </p:txBody>
      </p:sp>
      <p:sp>
        <p:nvSpPr>
          <p:cNvPr id="5" name="Rectangle: Rounded Corners 4">
            <a:extLst>
              <a:ext uri="{FF2B5EF4-FFF2-40B4-BE49-F238E27FC236}">
                <a16:creationId xmlns:a16="http://schemas.microsoft.com/office/drawing/2014/main" id="{5340EB44-9B78-07E3-0186-4725B4B89830}"/>
              </a:ext>
            </a:extLst>
          </p:cNvPr>
          <p:cNvSpPr/>
          <p:nvPr/>
        </p:nvSpPr>
        <p:spPr>
          <a:xfrm>
            <a:off x="936615" y="1597608"/>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9218" name="Picture 2">
            <a:extLst>
              <a:ext uri="{FF2B5EF4-FFF2-40B4-BE49-F238E27FC236}">
                <a16:creationId xmlns:a16="http://schemas.microsoft.com/office/drawing/2014/main" id="{16A7F10B-84BF-770B-DB5E-52D0EAFFD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02" y="1766637"/>
            <a:ext cx="2041754" cy="43945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5E921EC-9D5F-1279-921F-C7027F9EC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267" y="2032041"/>
            <a:ext cx="5185265" cy="386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383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6078-0E15-4F4B-A95B-7C16EA903AD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0E6035-DBA4-297E-FE0F-FBCFE261F5CD}"/>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68EDF6E7-BD43-8FE3-84C8-940366594637}"/>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Home Page</a:t>
            </a:r>
          </a:p>
        </p:txBody>
      </p:sp>
      <p:sp>
        <p:nvSpPr>
          <p:cNvPr id="5" name="Rectangle: Rounded Corners 4">
            <a:extLst>
              <a:ext uri="{FF2B5EF4-FFF2-40B4-BE49-F238E27FC236}">
                <a16:creationId xmlns:a16="http://schemas.microsoft.com/office/drawing/2014/main" id="{0F52D124-B9F8-847A-84E3-8A144907C1F6}"/>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0242" name="Picture 2">
            <a:extLst>
              <a:ext uri="{FF2B5EF4-FFF2-40B4-BE49-F238E27FC236}">
                <a16:creationId xmlns:a16="http://schemas.microsoft.com/office/drawing/2014/main" id="{F8EE5E6B-D258-B85D-BAF3-AEDF9E22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394" y="3276535"/>
            <a:ext cx="4131606" cy="288394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8F4866B-0D01-7A38-3CCA-3DED23B2F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733" y="3144958"/>
            <a:ext cx="1702045" cy="3171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7C4A8F-FE49-599B-48E3-E723929CC8F6}"/>
              </a:ext>
            </a:extLst>
          </p:cNvPr>
          <p:cNvSpPr txBox="1"/>
          <p:nvPr/>
        </p:nvSpPr>
        <p:spPr>
          <a:xfrm>
            <a:off x="1060734" y="1667630"/>
            <a:ext cx="9971333" cy="1477328"/>
          </a:xfrm>
          <a:prstGeom prst="rect">
            <a:avLst/>
          </a:prstGeom>
          <a:noFill/>
        </p:spPr>
        <p:txBody>
          <a:bodyPr wrap="square" rtlCol="0">
            <a:spAutoFit/>
          </a:bodyPr>
          <a:lstStyle/>
          <a:p>
            <a:pPr>
              <a:buNone/>
            </a:pPr>
            <a:r>
              <a:rPr lang="en-US" dirty="0"/>
              <a:t>After logging in, users land on the Home Screen with three main buttons:</a:t>
            </a:r>
          </a:p>
          <a:p>
            <a:pPr>
              <a:buFont typeface="+mj-lt"/>
              <a:buAutoNum type="arabicPeriod"/>
            </a:pPr>
            <a:r>
              <a:rPr lang="en-US" b="1" dirty="0"/>
              <a:t>Sign Language to Words</a:t>
            </a:r>
            <a:r>
              <a:rPr lang="en-US" dirty="0"/>
              <a:t> – Users select a media type, access the camera, and send gestures to the API for translation.</a:t>
            </a:r>
          </a:p>
          <a:p>
            <a:pPr>
              <a:buFont typeface="+mj-lt"/>
              <a:buAutoNum type="arabicPeriod"/>
            </a:pPr>
            <a:r>
              <a:rPr lang="en-US" b="1" dirty="0"/>
              <a:t>Words to Sign Language</a:t>
            </a:r>
            <a:r>
              <a:rPr lang="en-US" dirty="0"/>
              <a:t> – Users input text, which the API converts into an image or GIF.</a:t>
            </a:r>
          </a:p>
          <a:p>
            <a:pPr>
              <a:buFont typeface="+mj-lt"/>
              <a:buAutoNum type="arabicPeriod"/>
            </a:pPr>
            <a:r>
              <a:rPr lang="en-US" b="1" dirty="0"/>
              <a:t>Learn Arabic Sign Language</a:t>
            </a:r>
            <a:r>
              <a:rPr lang="en-US" dirty="0"/>
              <a:t> – Users choose a letter to practice and improve their skills.</a:t>
            </a:r>
          </a:p>
        </p:txBody>
      </p:sp>
    </p:spTree>
    <p:extLst>
      <p:ext uri="{BB962C8B-B14F-4D97-AF65-F5344CB8AC3E}">
        <p14:creationId xmlns:p14="http://schemas.microsoft.com/office/powerpoint/2010/main" val="2357534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72A8-5C99-6821-F397-4AD823C5427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E6736A8-B78B-855B-2934-83D9075AC28D}"/>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5F16FB8-88E8-3D5F-78B5-6BB91C0470D5}"/>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history</a:t>
            </a:r>
          </a:p>
        </p:txBody>
      </p:sp>
      <p:sp>
        <p:nvSpPr>
          <p:cNvPr id="5" name="Rectangle: Rounded Corners 4">
            <a:extLst>
              <a:ext uri="{FF2B5EF4-FFF2-40B4-BE49-F238E27FC236}">
                <a16:creationId xmlns:a16="http://schemas.microsoft.com/office/drawing/2014/main" id="{A827043C-21D2-78BB-B850-D3CA96325100}"/>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8578EBA-2299-BFC5-043B-20B68F41055B}"/>
              </a:ext>
            </a:extLst>
          </p:cNvPr>
          <p:cNvSpPr txBox="1"/>
          <p:nvPr/>
        </p:nvSpPr>
        <p:spPr>
          <a:xfrm>
            <a:off x="1060734" y="1667630"/>
            <a:ext cx="9971333" cy="707886"/>
          </a:xfrm>
          <a:prstGeom prst="rect">
            <a:avLst/>
          </a:prstGeom>
          <a:noFill/>
        </p:spPr>
        <p:txBody>
          <a:bodyPr wrap="square" rtlCol="0">
            <a:spAutoFit/>
          </a:bodyPr>
          <a:lstStyle/>
          <a:p>
            <a:pPr>
              <a:buNone/>
            </a:pPr>
            <a:r>
              <a:rPr lang="en-US" sz="2000" dirty="0"/>
              <a:t>This function retrieves and displays all history records from the API. </a:t>
            </a:r>
          </a:p>
          <a:p>
            <a:pPr>
              <a:buNone/>
            </a:pPr>
            <a:r>
              <a:rPr lang="en-US" sz="2000" dirty="0"/>
              <a:t>A User ID must be provided to fetch the corresponding data.</a:t>
            </a:r>
          </a:p>
        </p:txBody>
      </p:sp>
      <p:pic>
        <p:nvPicPr>
          <p:cNvPr id="12290" name="Picture 2">
            <a:extLst>
              <a:ext uri="{FF2B5EF4-FFF2-40B4-BE49-F238E27FC236}">
                <a16:creationId xmlns:a16="http://schemas.microsoft.com/office/drawing/2014/main" id="{52E6D0DA-E7A0-90FF-6A70-4B8B57D83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98" t="13016" r="11111" b="5200"/>
          <a:stretch/>
        </p:blipFill>
        <p:spPr bwMode="auto">
          <a:xfrm>
            <a:off x="3574133" y="2375516"/>
            <a:ext cx="4944533" cy="389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8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137AE-AEFC-5F71-55EE-D6B9D611BEF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D0BC57-D8D0-5DE6-9EAB-06CD0DC8E955}"/>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F2CF024-A3C1-DBDC-00F9-E21E7F2E47F5}"/>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history</a:t>
            </a:r>
          </a:p>
        </p:txBody>
      </p:sp>
      <p:sp>
        <p:nvSpPr>
          <p:cNvPr id="5" name="Rectangle: Rounded Corners 4">
            <a:extLst>
              <a:ext uri="{FF2B5EF4-FFF2-40B4-BE49-F238E27FC236}">
                <a16:creationId xmlns:a16="http://schemas.microsoft.com/office/drawing/2014/main" id="{9A562623-2DF8-3D3D-0F16-4B043A00F181}"/>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B5DE71E5-38A3-17FF-13B4-DC6D65A5EB60}"/>
              </a:ext>
            </a:extLst>
          </p:cNvPr>
          <p:cNvSpPr txBox="1"/>
          <p:nvPr/>
        </p:nvSpPr>
        <p:spPr>
          <a:xfrm>
            <a:off x="1060734" y="1536053"/>
            <a:ext cx="9747221" cy="1015663"/>
          </a:xfrm>
          <a:prstGeom prst="rect">
            <a:avLst/>
          </a:prstGeom>
          <a:noFill/>
        </p:spPr>
        <p:txBody>
          <a:bodyPr wrap="square" rtlCol="0">
            <a:spAutoFit/>
          </a:bodyPr>
          <a:lstStyle/>
          <a:p>
            <a:pPr>
              <a:buNone/>
            </a:pPr>
            <a:r>
              <a:rPr lang="en-US" sz="2000" dirty="0"/>
              <a:t>This function deletes a specific history record from the API.</a:t>
            </a:r>
          </a:p>
          <a:p>
            <a:pPr>
              <a:buNone/>
            </a:pPr>
            <a:r>
              <a:rPr lang="en-US" sz="2000" dirty="0"/>
              <a:t>While the other deletes all history.</a:t>
            </a:r>
          </a:p>
          <a:p>
            <a:pPr>
              <a:buNone/>
            </a:pPr>
            <a:r>
              <a:rPr lang="en-US" sz="2000" dirty="0"/>
              <a:t>To proceed with the deletion, both the User ID and History ID must be provided.</a:t>
            </a:r>
          </a:p>
        </p:txBody>
      </p:sp>
      <p:pic>
        <p:nvPicPr>
          <p:cNvPr id="13314" name="Picture 2">
            <a:extLst>
              <a:ext uri="{FF2B5EF4-FFF2-40B4-BE49-F238E27FC236}">
                <a16:creationId xmlns:a16="http://schemas.microsoft.com/office/drawing/2014/main" id="{7EB00B0C-F8E6-27BA-DB11-242EAD4D4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43" t="13468" r="5555" b="4412"/>
          <a:stretch/>
        </p:blipFill>
        <p:spPr bwMode="auto">
          <a:xfrm>
            <a:off x="1060735" y="2551716"/>
            <a:ext cx="5035266" cy="382199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71D7AAC-F9F8-BB84-0853-627803586C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5" t="11388" r="5129" b="4550"/>
          <a:stretch/>
        </p:blipFill>
        <p:spPr bwMode="auto">
          <a:xfrm>
            <a:off x="6449578" y="2551716"/>
            <a:ext cx="4358378" cy="383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27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15CB2-0D95-2355-0487-7CA04B0D838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A4033A-658E-5F4C-4080-40EB2693546A}"/>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506B6F8-6434-ACFE-D575-8FF78A3ECF51}"/>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History</a:t>
            </a:r>
          </a:p>
        </p:txBody>
      </p:sp>
      <p:sp>
        <p:nvSpPr>
          <p:cNvPr id="5" name="Rectangle: Rounded Corners 4">
            <a:extLst>
              <a:ext uri="{FF2B5EF4-FFF2-40B4-BE49-F238E27FC236}">
                <a16:creationId xmlns:a16="http://schemas.microsoft.com/office/drawing/2014/main" id="{2374BBCA-38A5-8917-57BE-694FF62D43E5}"/>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4338" name="Picture 2">
            <a:extLst>
              <a:ext uri="{FF2B5EF4-FFF2-40B4-BE49-F238E27FC236}">
                <a16:creationId xmlns:a16="http://schemas.microsoft.com/office/drawing/2014/main" id="{8E4248FB-AA64-5B11-E5FC-59EC6EBCA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120" y="1743658"/>
            <a:ext cx="2199746" cy="432657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5C728DF-284B-DD1F-0520-E3A81E9A4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582" y="1986651"/>
            <a:ext cx="5434298" cy="384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213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16E3D-7330-F559-22A7-FF8FE920752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708A25-D792-ACDF-BCF0-4BA563F050B0}"/>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53EA378-4B9E-648F-9B0D-D133299463B5}"/>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History</a:t>
            </a:r>
          </a:p>
        </p:txBody>
      </p:sp>
      <p:sp>
        <p:nvSpPr>
          <p:cNvPr id="5" name="Rectangle: Rounded Corners 4">
            <a:extLst>
              <a:ext uri="{FF2B5EF4-FFF2-40B4-BE49-F238E27FC236}">
                <a16:creationId xmlns:a16="http://schemas.microsoft.com/office/drawing/2014/main" id="{FC6688C7-B90C-BA58-B0B8-0A3BB7C70886}"/>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362" name="Picture 2">
            <a:extLst>
              <a:ext uri="{FF2B5EF4-FFF2-40B4-BE49-F238E27FC236}">
                <a16:creationId xmlns:a16="http://schemas.microsoft.com/office/drawing/2014/main" id="{31A1BB3E-A989-5441-4CA4-7BACC1370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1976306"/>
            <a:ext cx="5425547" cy="385179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BA91B42A-A1A3-25C0-C7D6-1D58079D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120" y="1901244"/>
            <a:ext cx="2007739" cy="400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356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2D407-2667-6885-A47B-7C3B7EEBAD9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B96ED5E-4BC5-2F10-3661-CD8B29CBC03F}"/>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9239F7A-0379-B5A0-8DB4-B1877F484E88}"/>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Learn Letter</a:t>
            </a:r>
          </a:p>
        </p:txBody>
      </p:sp>
      <p:sp>
        <p:nvSpPr>
          <p:cNvPr id="5" name="Rectangle: Rounded Corners 4">
            <a:extLst>
              <a:ext uri="{FF2B5EF4-FFF2-40B4-BE49-F238E27FC236}">
                <a16:creationId xmlns:a16="http://schemas.microsoft.com/office/drawing/2014/main" id="{49A3DFC0-A0A6-4B3B-EE3D-0E5D11E8C02B}"/>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E3824A1A-EC04-DA99-7E8D-33D29E3BFA5C}"/>
              </a:ext>
            </a:extLst>
          </p:cNvPr>
          <p:cNvSpPr txBox="1"/>
          <p:nvPr/>
        </p:nvSpPr>
        <p:spPr>
          <a:xfrm>
            <a:off x="1060734" y="1818735"/>
            <a:ext cx="4281735" cy="2246769"/>
          </a:xfrm>
          <a:prstGeom prst="rect">
            <a:avLst/>
          </a:prstGeom>
          <a:noFill/>
        </p:spPr>
        <p:txBody>
          <a:bodyPr wrap="square" rtlCol="0">
            <a:spAutoFit/>
          </a:bodyPr>
          <a:lstStyle/>
          <a:p>
            <a:pPr>
              <a:buNone/>
            </a:pPr>
            <a:r>
              <a:rPr lang="en-US" sz="2000" dirty="0"/>
              <a:t>This function displays all letters for learning, indicating which ones have been completed and which are still pending.</a:t>
            </a:r>
          </a:p>
          <a:p>
            <a:pPr>
              <a:buNone/>
            </a:pPr>
            <a:r>
              <a:rPr lang="en-US" sz="2000" dirty="0"/>
              <a:t>It also provides a relearn button for any  letter as well as an option to relearn all letter</a:t>
            </a:r>
          </a:p>
        </p:txBody>
      </p:sp>
      <p:pic>
        <p:nvPicPr>
          <p:cNvPr id="16386" name="Picture 2">
            <a:extLst>
              <a:ext uri="{FF2B5EF4-FFF2-40B4-BE49-F238E27FC236}">
                <a16:creationId xmlns:a16="http://schemas.microsoft.com/office/drawing/2014/main" id="{7ABE2A4E-EF3E-0AB1-2ADB-F22E83C95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32" t="12936" r="3532" b="4432"/>
          <a:stretch/>
        </p:blipFill>
        <p:spPr bwMode="auto">
          <a:xfrm>
            <a:off x="5866200" y="1806682"/>
            <a:ext cx="4773007" cy="395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262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C2B9-7862-E50D-F2D3-E64DBFA9913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AC9597-E418-1D2A-8923-5186DEB32BE7}"/>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B880F2A-A5DE-43A7-1C38-349D97EFB3E9}"/>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Learn Letter</a:t>
            </a:r>
          </a:p>
        </p:txBody>
      </p:sp>
      <p:sp>
        <p:nvSpPr>
          <p:cNvPr id="5" name="Rectangle: Rounded Corners 4">
            <a:extLst>
              <a:ext uri="{FF2B5EF4-FFF2-40B4-BE49-F238E27FC236}">
                <a16:creationId xmlns:a16="http://schemas.microsoft.com/office/drawing/2014/main" id="{23F40761-A5E2-1594-877B-5EB89CA03292}"/>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1D39C7BE-EB20-2253-C6FB-AA356B674491}"/>
              </a:ext>
            </a:extLst>
          </p:cNvPr>
          <p:cNvSpPr txBox="1"/>
          <p:nvPr/>
        </p:nvSpPr>
        <p:spPr>
          <a:xfrm>
            <a:off x="1136934" y="1806682"/>
            <a:ext cx="4281735" cy="1938992"/>
          </a:xfrm>
          <a:prstGeom prst="rect">
            <a:avLst/>
          </a:prstGeom>
          <a:noFill/>
        </p:spPr>
        <p:txBody>
          <a:bodyPr wrap="square" rtlCol="0">
            <a:spAutoFit/>
          </a:bodyPr>
          <a:lstStyle/>
          <a:p>
            <a:pPr>
              <a:buNone/>
            </a:pPr>
            <a:r>
              <a:rPr lang="en-US" sz="2000" dirty="0"/>
              <a:t>This function allows relearning of a specific character from the set of learning characters. </a:t>
            </a:r>
          </a:p>
          <a:p>
            <a:pPr>
              <a:buNone/>
            </a:pPr>
            <a:endParaRPr lang="en-US" sz="2000" dirty="0"/>
          </a:p>
          <a:p>
            <a:pPr>
              <a:buNone/>
            </a:pPr>
            <a:r>
              <a:rPr lang="en-US" sz="2000" dirty="0"/>
              <a:t>To proceed, the User ID and the desired character must be provided</a:t>
            </a:r>
          </a:p>
        </p:txBody>
      </p:sp>
      <p:pic>
        <p:nvPicPr>
          <p:cNvPr id="17410" name="Picture 2">
            <a:extLst>
              <a:ext uri="{FF2B5EF4-FFF2-40B4-BE49-F238E27FC236}">
                <a16:creationId xmlns:a16="http://schemas.microsoft.com/office/drawing/2014/main" id="{E8BE93E4-AD83-A661-EBA2-DD6C9E2D7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3" t="11913" r="6284" b="3772"/>
          <a:stretch/>
        </p:blipFill>
        <p:spPr bwMode="auto">
          <a:xfrm>
            <a:off x="6096000" y="1806682"/>
            <a:ext cx="4526633" cy="45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81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81923-5E9E-E620-2FDC-9A9CDBEE6F3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03E88F-FECE-AD51-3D4F-9F00C5497610}"/>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2B478F96-63D8-E60E-9C0F-E649890B2179}"/>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Learn Letter</a:t>
            </a:r>
          </a:p>
        </p:txBody>
      </p:sp>
      <p:sp>
        <p:nvSpPr>
          <p:cNvPr id="5" name="Rectangle: Rounded Corners 4">
            <a:extLst>
              <a:ext uri="{FF2B5EF4-FFF2-40B4-BE49-F238E27FC236}">
                <a16:creationId xmlns:a16="http://schemas.microsoft.com/office/drawing/2014/main" id="{ED52C461-5686-A226-982D-2B3C3AE33661}"/>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6376F6CB-5D16-2D26-78DA-515027D98D96}"/>
              </a:ext>
            </a:extLst>
          </p:cNvPr>
          <p:cNvSpPr txBox="1"/>
          <p:nvPr/>
        </p:nvSpPr>
        <p:spPr>
          <a:xfrm>
            <a:off x="1136934" y="1806682"/>
            <a:ext cx="4086999" cy="2246769"/>
          </a:xfrm>
          <a:prstGeom prst="rect">
            <a:avLst/>
          </a:prstGeom>
          <a:noFill/>
        </p:spPr>
        <p:txBody>
          <a:bodyPr wrap="square" rtlCol="0">
            <a:spAutoFit/>
          </a:bodyPr>
          <a:lstStyle/>
          <a:p>
            <a:pPr>
              <a:buNone/>
            </a:pPr>
            <a:r>
              <a:rPr lang="en-US" sz="2000" dirty="0"/>
              <a:t>This function enables the relearning of all learning characters. </a:t>
            </a:r>
          </a:p>
          <a:p>
            <a:pPr>
              <a:buNone/>
            </a:pPr>
            <a:endParaRPr lang="en-US" sz="2000" dirty="0"/>
          </a:p>
          <a:p>
            <a:pPr>
              <a:buNone/>
            </a:pPr>
            <a:r>
              <a:rPr lang="en-US" sz="2000" dirty="0"/>
              <a:t>To initiate the process, the User ID must be provided,</a:t>
            </a:r>
          </a:p>
          <a:p>
            <a:pPr>
              <a:buNone/>
            </a:pPr>
            <a:r>
              <a:rPr lang="en-US" sz="2000" dirty="0"/>
              <a:t>and all characters will be reset for relearning</a:t>
            </a:r>
          </a:p>
        </p:txBody>
      </p:sp>
      <p:pic>
        <p:nvPicPr>
          <p:cNvPr id="6" name="Picture 4">
            <a:extLst>
              <a:ext uri="{FF2B5EF4-FFF2-40B4-BE49-F238E27FC236}">
                <a16:creationId xmlns:a16="http://schemas.microsoft.com/office/drawing/2014/main" id="{38B4B511-44E3-7C5C-F09B-53E43F6C83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8" t="12017" r="5326" b="4137"/>
          <a:stretch/>
        </p:blipFill>
        <p:spPr bwMode="auto">
          <a:xfrm>
            <a:off x="6161500" y="1806682"/>
            <a:ext cx="4708248" cy="424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37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FC6E6-4588-3B0D-AB8A-182650ECB1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FD1183-44B2-E961-3FFF-F3FFFAAA53E9}"/>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147D03D-A6B5-7954-383F-8DF27D8249D7}"/>
              </a:ext>
            </a:extLst>
          </p:cNvPr>
          <p:cNvSpPr/>
          <p:nvPr/>
        </p:nvSpPr>
        <p:spPr>
          <a:xfrm>
            <a:off x="0" y="0"/>
            <a:ext cx="12192000" cy="6858000"/>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197238"/>
      </p:ext>
    </p:extLst>
  </p:cSld>
  <p:clrMapOvr>
    <a:masterClrMapping/>
  </p:clrMapOvr>
  <mc:AlternateContent xmlns:mc="http://schemas.openxmlformats.org/markup-compatibility/2006" xmlns:p159="http://schemas.microsoft.com/office/powerpoint/2015/09/main">
    <mc:Choice Requires="p159">
      <p:transition advClick="0" advTm="500">
        <p159:morph option="byObject"/>
      </p:transition>
    </mc:Choice>
    <mc:Fallback xmlns="">
      <p:transition advClick="0" advTm="5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095B-D7EF-188F-9B47-E5F79C15E5A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52590B-23AF-51A3-22C3-A1EF7DB60F1A}"/>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4A2C6954-910A-5C2A-A91F-E953BC550315}"/>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Learn Letters</a:t>
            </a:r>
          </a:p>
        </p:txBody>
      </p:sp>
      <p:sp>
        <p:nvSpPr>
          <p:cNvPr id="5" name="Rectangle: Rounded Corners 4">
            <a:extLst>
              <a:ext uri="{FF2B5EF4-FFF2-40B4-BE49-F238E27FC236}">
                <a16:creationId xmlns:a16="http://schemas.microsoft.com/office/drawing/2014/main" id="{59EEDB98-B66E-B028-996B-6EFB30651B32}"/>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434" name="Picture 2">
            <a:extLst>
              <a:ext uri="{FF2B5EF4-FFF2-40B4-BE49-F238E27FC236}">
                <a16:creationId xmlns:a16="http://schemas.microsoft.com/office/drawing/2014/main" id="{C378DB45-0052-D469-A1A0-FA206B62E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91" y="1707989"/>
            <a:ext cx="2314575" cy="435028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73E71BE-CA0C-B28E-60FF-BD34C61BA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34" y="1806682"/>
            <a:ext cx="59436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593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3E9F-73CF-7665-F565-2585498E65F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FB10A5-6F9D-E0F5-F70C-248C66093634}"/>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CBA0AB9E-43FF-DE61-9707-C3AE7CB251D8}"/>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Learning Checker</a:t>
            </a:r>
          </a:p>
        </p:txBody>
      </p:sp>
      <p:sp>
        <p:nvSpPr>
          <p:cNvPr id="5" name="Rectangle: Rounded Corners 4">
            <a:extLst>
              <a:ext uri="{FF2B5EF4-FFF2-40B4-BE49-F238E27FC236}">
                <a16:creationId xmlns:a16="http://schemas.microsoft.com/office/drawing/2014/main" id="{33171E16-4FD4-6A2F-F054-8673A348BA9E}"/>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868D8AC6-F446-5706-FB9C-41902CDF3FA1}"/>
              </a:ext>
            </a:extLst>
          </p:cNvPr>
          <p:cNvSpPr txBox="1"/>
          <p:nvPr/>
        </p:nvSpPr>
        <p:spPr>
          <a:xfrm>
            <a:off x="1136934" y="1806682"/>
            <a:ext cx="9446399" cy="2539157"/>
          </a:xfrm>
          <a:prstGeom prst="rect">
            <a:avLst/>
          </a:prstGeom>
          <a:noFill/>
        </p:spPr>
        <p:txBody>
          <a:bodyPr wrap="square" rtlCol="0">
            <a:spAutoFit/>
          </a:bodyPr>
          <a:lstStyle/>
          <a:p>
            <a:pPr rtl="0">
              <a:spcBef>
                <a:spcPts val="600"/>
              </a:spcBef>
              <a:buNone/>
            </a:pPr>
            <a:r>
              <a:rPr lang="en-US" b="0" i="0" u="none" strike="noStrike" dirty="0">
                <a:effectLst/>
              </a:rPr>
              <a:t>In this process, letters are learned by capturing images and performing hand gestures to form each letter.</a:t>
            </a:r>
            <a:endParaRPr lang="en-US" b="0" dirty="0">
              <a:effectLst/>
            </a:endParaRPr>
          </a:p>
          <a:p>
            <a:pPr rtl="0">
              <a:spcBef>
                <a:spcPts val="600"/>
              </a:spcBef>
              <a:buNone/>
            </a:pPr>
            <a:r>
              <a:rPr lang="en-US" b="0" i="0" u="none" strike="noStrike" dirty="0">
                <a:effectLst/>
              </a:rPr>
              <a:t>If the user correctly performs the letter </a:t>
            </a:r>
            <a:r>
              <a:rPr lang="en-US" b="1" i="0" u="none" strike="noStrike" dirty="0">
                <a:effectLst/>
              </a:rPr>
              <a:t>3, 4, or 5 times</a:t>
            </a:r>
            <a:r>
              <a:rPr lang="en-US" b="0" i="0" u="none" strike="noStrike" dirty="0">
                <a:effectLst/>
              </a:rPr>
              <a:t>, </a:t>
            </a:r>
            <a:r>
              <a:rPr lang="en-US" b="1" i="0" u="none" strike="noStrike" dirty="0">
                <a:effectLst/>
              </a:rPr>
              <a:t>it is considered learned.</a:t>
            </a:r>
            <a:r>
              <a:rPr lang="en-US" b="0" i="0" u="none" strike="noStrike" dirty="0">
                <a:effectLst/>
              </a:rPr>
              <a:t> However, if the user f</a:t>
            </a:r>
            <a:r>
              <a:rPr lang="en-US" b="1" i="0" u="none" strike="noStrike" dirty="0">
                <a:effectLst/>
              </a:rPr>
              <a:t>ails to perform the letter correctly</a:t>
            </a:r>
            <a:r>
              <a:rPr lang="en-US" b="0" i="0" u="none" strike="noStrike" dirty="0">
                <a:effectLst/>
              </a:rPr>
              <a:t> within those attempts, it remains </a:t>
            </a:r>
            <a:r>
              <a:rPr lang="en-US" b="1" i="0" u="none" strike="noStrike" dirty="0">
                <a:effectLst/>
              </a:rPr>
              <a:t>unlearned.</a:t>
            </a:r>
            <a:endParaRPr lang="en-US" b="0" dirty="0">
              <a:effectLst/>
            </a:endParaRPr>
          </a:p>
          <a:p>
            <a:pPr rtl="0">
              <a:spcBef>
                <a:spcPts val="600"/>
              </a:spcBef>
              <a:buNone/>
            </a:pPr>
            <a:r>
              <a:rPr lang="en-US" b="0" i="0" u="none" strike="noStrike" dirty="0">
                <a:effectLst/>
              </a:rPr>
              <a:t>Exiting before completing all </a:t>
            </a:r>
            <a:r>
              <a:rPr lang="en-US" b="1" i="0" u="none" strike="noStrike" dirty="0">
                <a:effectLst/>
              </a:rPr>
              <a:t>5 attempts</a:t>
            </a:r>
            <a:r>
              <a:rPr lang="en-US" b="0" i="0" u="none" strike="noStrike" dirty="0">
                <a:effectLst/>
              </a:rPr>
              <a:t> also results in the letter</a:t>
            </a:r>
            <a:endParaRPr lang="en-US" b="0" dirty="0">
              <a:effectLst/>
            </a:endParaRPr>
          </a:p>
          <a:p>
            <a:pPr rtl="0">
              <a:spcBef>
                <a:spcPts val="600"/>
              </a:spcBef>
              <a:buNone/>
            </a:pPr>
            <a:r>
              <a:rPr lang="en-US" b="0" i="0" u="none" strike="noStrike" dirty="0">
                <a:effectLst/>
              </a:rPr>
              <a:t>being </a:t>
            </a:r>
            <a:r>
              <a:rPr lang="en-US" b="1" i="0" u="none" strike="noStrike" dirty="0">
                <a:effectLst/>
              </a:rPr>
              <a:t>unlearned .</a:t>
            </a:r>
            <a:endParaRPr lang="en-US" b="0" dirty="0">
              <a:effectLst/>
            </a:endParaRPr>
          </a:p>
          <a:p>
            <a:pPr>
              <a:buNone/>
            </a:pPr>
            <a:r>
              <a:rPr lang="en-US" b="0" i="0" u="none" strike="noStrike" dirty="0">
                <a:effectLst/>
              </a:rPr>
              <a:t>The final results are </a:t>
            </a:r>
            <a:r>
              <a:rPr lang="en-US" b="1" i="0" u="none" strike="noStrike" dirty="0">
                <a:effectLst/>
              </a:rPr>
              <a:t>recorded</a:t>
            </a:r>
            <a:r>
              <a:rPr lang="en-US" b="0" i="0" u="none" strike="noStrike" dirty="0">
                <a:effectLst/>
              </a:rPr>
              <a:t>, and the status of each letter is </a:t>
            </a:r>
            <a:r>
              <a:rPr lang="en-US" b="1" i="0" u="none" strike="noStrike" dirty="0">
                <a:effectLst/>
              </a:rPr>
              <a:t>displayed</a:t>
            </a:r>
            <a:r>
              <a:rPr lang="en-US" b="0" i="0" u="none" strike="noStrike" dirty="0">
                <a:effectLst/>
              </a:rPr>
              <a:t>, indicating whether it has been </a:t>
            </a:r>
            <a:r>
              <a:rPr lang="en-US" b="1" i="0" u="none" strike="noStrike" dirty="0">
                <a:effectLst/>
              </a:rPr>
              <a:t>successfully learned</a:t>
            </a:r>
            <a:r>
              <a:rPr lang="en-US" b="0" i="0" u="none" strike="noStrike" dirty="0">
                <a:effectLst/>
              </a:rPr>
              <a:t> or </a:t>
            </a:r>
            <a:r>
              <a:rPr lang="en-US" b="1" i="0" u="none" strike="noStrike" dirty="0">
                <a:effectLst/>
              </a:rPr>
              <a:t>not</a:t>
            </a:r>
            <a:endParaRPr lang="en-US" dirty="0"/>
          </a:p>
        </p:txBody>
      </p:sp>
      <p:pic>
        <p:nvPicPr>
          <p:cNvPr id="20482" name="Picture 2">
            <a:extLst>
              <a:ext uri="{FF2B5EF4-FFF2-40B4-BE49-F238E27FC236}">
                <a16:creationId xmlns:a16="http://schemas.microsoft.com/office/drawing/2014/main" id="{06C3A971-8D3A-1023-AAD3-CC23C4B81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9" t="4725" r="5555" b="89753"/>
          <a:stretch/>
        </p:blipFill>
        <p:spPr bwMode="auto">
          <a:xfrm>
            <a:off x="1199802" y="4616468"/>
            <a:ext cx="9320662" cy="113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635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35E2B-A87A-F1C0-4F4F-7518EEF1F6F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81D7E3-33FA-09DB-826C-25172D23A055}"/>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8E12171-29E8-728F-CBC4-24C77865D25A}"/>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Learning Page</a:t>
            </a:r>
          </a:p>
        </p:txBody>
      </p:sp>
      <p:sp>
        <p:nvSpPr>
          <p:cNvPr id="5" name="Rectangle: Rounded Corners 4">
            <a:extLst>
              <a:ext uri="{FF2B5EF4-FFF2-40B4-BE49-F238E27FC236}">
                <a16:creationId xmlns:a16="http://schemas.microsoft.com/office/drawing/2014/main" id="{1ED8EB68-E21C-3BC0-09C0-4B1A2D80FC0C}"/>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1506" name="Picture 2">
            <a:extLst>
              <a:ext uri="{FF2B5EF4-FFF2-40B4-BE49-F238E27FC236}">
                <a16:creationId xmlns:a16="http://schemas.microsoft.com/office/drawing/2014/main" id="{5EB41F26-5266-E9FC-ABCB-0448AE64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47" y="1806682"/>
            <a:ext cx="2060799" cy="418771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8E7C4B7B-5C7A-464F-5427-A313708BE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600" y="1806681"/>
            <a:ext cx="2159635" cy="418771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00F490BB-3381-71AE-1BCD-D0B8AD15F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088" y="1794991"/>
            <a:ext cx="2159635" cy="417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981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3BB5-E1CE-75D6-E396-047D70BFF6E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1B65E4-CBF1-26AA-F5D9-D66851D3D599}"/>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28D716F-13AA-6FCF-58C1-F3DCFC9DFFC1}"/>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Learning Page</a:t>
            </a:r>
          </a:p>
        </p:txBody>
      </p:sp>
      <p:sp>
        <p:nvSpPr>
          <p:cNvPr id="5" name="Rectangle: Rounded Corners 4">
            <a:extLst>
              <a:ext uri="{FF2B5EF4-FFF2-40B4-BE49-F238E27FC236}">
                <a16:creationId xmlns:a16="http://schemas.microsoft.com/office/drawing/2014/main" id="{BCC60CD6-8B95-1D83-AE07-7D76D42EE3E7}"/>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2530" name="Picture 2">
            <a:extLst>
              <a:ext uri="{FF2B5EF4-FFF2-40B4-BE49-F238E27FC236}">
                <a16:creationId xmlns:a16="http://schemas.microsoft.com/office/drawing/2014/main" id="{D2E7C1C4-14F0-BBCA-690E-5D1729776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806682"/>
            <a:ext cx="4170362" cy="291241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18AB5867-5D82-6E06-0F1D-114A2AD4E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1807945"/>
            <a:ext cx="4080933" cy="2911154"/>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7F3395D0-000B-6FD3-C0AA-9ADCE540C4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4" t="77941" r="8314"/>
          <a:stretch/>
        </p:blipFill>
        <p:spPr bwMode="auto">
          <a:xfrm>
            <a:off x="2946399" y="4866617"/>
            <a:ext cx="5596467" cy="106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147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C339B-2865-6F85-680E-8B47D7C4E79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A7BC4F-47D7-8988-2151-CD022AD782C8}"/>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6C0A5F7B-F6A6-573C-08F8-F32699613E6F}"/>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SL to Word</a:t>
            </a:r>
          </a:p>
        </p:txBody>
      </p:sp>
      <p:sp>
        <p:nvSpPr>
          <p:cNvPr id="5" name="Rectangle: Rounded Corners 4">
            <a:extLst>
              <a:ext uri="{FF2B5EF4-FFF2-40B4-BE49-F238E27FC236}">
                <a16:creationId xmlns:a16="http://schemas.microsoft.com/office/drawing/2014/main" id="{6795F172-56C8-2B0E-9164-3CCEE908477A}"/>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6D334883-8CD0-5A83-6063-D101C5155261}"/>
              </a:ext>
            </a:extLst>
          </p:cNvPr>
          <p:cNvSpPr txBox="1"/>
          <p:nvPr/>
        </p:nvSpPr>
        <p:spPr>
          <a:xfrm>
            <a:off x="1354428" y="1710841"/>
            <a:ext cx="9368275" cy="1015663"/>
          </a:xfrm>
          <a:prstGeom prst="rect">
            <a:avLst/>
          </a:prstGeom>
          <a:noFill/>
        </p:spPr>
        <p:txBody>
          <a:bodyPr wrap="square" rtlCol="0">
            <a:spAutoFit/>
          </a:bodyPr>
          <a:lstStyle/>
          <a:p>
            <a:pPr>
              <a:buNone/>
            </a:pPr>
            <a:r>
              <a:rPr lang="en-US" sz="2000" dirty="0"/>
              <a:t>This page enables the conversion of sign language or gestures into a specific letter. The process can be carried out by either selecting an image from the device or capturing one using the camera.</a:t>
            </a:r>
          </a:p>
        </p:txBody>
      </p:sp>
      <p:pic>
        <p:nvPicPr>
          <p:cNvPr id="2050" name="Picture 2">
            <a:extLst>
              <a:ext uri="{FF2B5EF4-FFF2-40B4-BE49-F238E27FC236}">
                <a16:creationId xmlns:a16="http://schemas.microsoft.com/office/drawing/2014/main" id="{2B33FCAC-0977-EEF6-8FFE-FD3124866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1" t="4449" r="3941" b="44033"/>
          <a:stretch/>
        </p:blipFill>
        <p:spPr bwMode="auto">
          <a:xfrm>
            <a:off x="1354427" y="2726504"/>
            <a:ext cx="4641127" cy="3564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21BBEF5-8409-189F-25B8-AA7F19E62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4" t="56596" r="5195" b="2712"/>
          <a:stretch/>
        </p:blipFill>
        <p:spPr bwMode="auto">
          <a:xfrm>
            <a:off x="6196445" y="2723763"/>
            <a:ext cx="4641783" cy="339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151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5355-1F20-8C4A-9C56-F5FEDBF21B5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CB8E522-EB85-540E-359D-83F01AEB0DFA}"/>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6F86269-B7C0-3E3E-9E5B-6BA75AB30B96}"/>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Sign Language to word</a:t>
            </a:r>
          </a:p>
        </p:txBody>
      </p:sp>
      <p:sp>
        <p:nvSpPr>
          <p:cNvPr id="5" name="Rectangle: Rounded Corners 4">
            <a:extLst>
              <a:ext uri="{FF2B5EF4-FFF2-40B4-BE49-F238E27FC236}">
                <a16:creationId xmlns:a16="http://schemas.microsoft.com/office/drawing/2014/main" id="{2AA4BAC2-B23D-44ED-88B2-635B2D0F5124}"/>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F7CFE01-12CE-754E-3182-058A36715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30" y="1806682"/>
            <a:ext cx="194576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16C589A-9677-67C0-9151-AA8A8B78D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907" y="1806682"/>
            <a:ext cx="5938863"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99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D8C44-1DC5-0881-34D5-9569FEBDD6B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FA14630-6493-BBBD-1661-122684C213D1}"/>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400D2A0A-329E-A887-A9D8-6722BCADF7F3}"/>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Sign Language to word</a:t>
            </a:r>
          </a:p>
        </p:txBody>
      </p:sp>
      <p:sp>
        <p:nvSpPr>
          <p:cNvPr id="5" name="Rectangle: Rounded Corners 4">
            <a:extLst>
              <a:ext uri="{FF2B5EF4-FFF2-40B4-BE49-F238E27FC236}">
                <a16:creationId xmlns:a16="http://schemas.microsoft.com/office/drawing/2014/main" id="{6FACFAE6-C2F1-E705-5829-52205214613B}"/>
              </a:ext>
            </a:extLst>
          </p:cNvPr>
          <p:cNvSpPr/>
          <p:nvPr/>
        </p:nvSpPr>
        <p:spPr>
          <a:xfrm>
            <a:off x="945866" y="1536053"/>
            <a:ext cx="10185400" cy="5025614"/>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BDFA2FFD-658D-BF16-EF59-9C058796991A}"/>
              </a:ext>
            </a:extLst>
          </p:cNvPr>
          <p:cNvSpPr txBox="1"/>
          <p:nvPr/>
        </p:nvSpPr>
        <p:spPr>
          <a:xfrm>
            <a:off x="1322000" y="1667326"/>
            <a:ext cx="9547999" cy="646331"/>
          </a:xfrm>
          <a:prstGeom prst="rect">
            <a:avLst/>
          </a:prstGeom>
          <a:noFill/>
        </p:spPr>
        <p:txBody>
          <a:bodyPr wrap="square" rtlCol="0">
            <a:spAutoFit/>
          </a:bodyPr>
          <a:lstStyle/>
          <a:p>
            <a:pPr rtl="0">
              <a:spcBef>
                <a:spcPts val="600"/>
              </a:spcBef>
              <a:buNone/>
            </a:pPr>
            <a:r>
              <a:rPr lang="en-US" b="0" i="0" u="none" strike="noStrike" dirty="0">
                <a:effectLst/>
              </a:rPr>
              <a:t>In this function, a live stream is opened with the model to process the movements and gestures using a web Socket IO server.</a:t>
            </a:r>
            <a:endParaRPr lang="en-US" dirty="0"/>
          </a:p>
        </p:txBody>
      </p:sp>
      <p:pic>
        <p:nvPicPr>
          <p:cNvPr id="23554" name="Picture 2">
            <a:extLst>
              <a:ext uri="{FF2B5EF4-FFF2-40B4-BE49-F238E27FC236}">
                <a16:creationId xmlns:a16="http://schemas.microsoft.com/office/drawing/2014/main" id="{48AF5CD2-104B-5712-5919-9DCB16B637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 t="6994" r="4845" b="3360"/>
          <a:stretch/>
        </p:blipFill>
        <p:spPr bwMode="auto">
          <a:xfrm>
            <a:off x="1387332" y="2313656"/>
            <a:ext cx="4360334" cy="411967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F4C4785E-67D3-9D02-BF23-8AEDED2011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64" t="9335" r="4234" b="11235"/>
          <a:stretch/>
        </p:blipFill>
        <p:spPr bwMode="auto">
          <a:xfrm>
            <a:off x="6331867" y="1988820"/>
            <a:ext cx="4360333" cy="444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0675-D0E8-D10C-6494-A87DFEE816D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4D793C5-B9BE-08FE-85F1-817F78A7583F}"/>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023FD47B-1410-1CF3-2413-19D34E0049D5}"/>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Sign Language to word</a:t>
            </a:r>
          </a:p>
        </p:txBody>
      </p:sp>
      <p:sp>
        <p:nvSpPr>
          <p:cNvPr id="5" name="Rectangle: Rounded Corners 4">
            <a:extLst>
              <a:ext uri="{FF2B5EF4-FFF2-40B4-BE49-F238E27FC236}">
                <a16:creationId xmlns:a16="http://schemas.microsoft.com/office/drawing/2014/main" id="{DD8049C9-063F-09DB-94DB-9E2CC3A0CC7C}"/>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4578" name="Picture 2">
            <a:extLst>
              <a:ext uri="{FF2B5EF4-FFF2-40B4-BE49-F238E27FC236}">
                <a16:creationId xmlns:a16="http://schemas.microsoft.com/office/drawing/2014/main" id="{47A85686-121D-DC5C-47CA-374941977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746" y="1806680"/>
            <a:ext cx="1987020" cy="3992341"/>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73F33C39-D38C-8E2A-8F0C-772CCAEAB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645" y="1806681"/>
            <a:ext cx="5700733" cy="399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57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B07F8-F0C1-A2C8-5657-7C5ECD80903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9D33A8-2297-07DE-316F-CB29D1466324}"/>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673734ED-DC43-F918-ECE6-50BFBFE93663}"/>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Text to Sign Language</a:t>
            </a:r>
          </a:p>
        </p:txBody>
      </p:sp>
      <p:sp>
        <p:nvSpPr>
          <p:cNvPr id="5" name="Rectangle: Rounded Corners 4">
            <a:extLst>
              <a:ext uri="{FF2B5EF4-FFF2-40B4-BE49-F238E27FC236}">
                <a16:creationId xmlns:a16="http://schemas.microsoft.com/office/drawing/2014/main" id="{13941D3C-258F-8DAB-3648-03063081A57B}"/>
              </a:ext>
            </a:extLst>
          </p:cNvPr>
          <p:cNvSpPr/>
          <p:nvPr/>
        </p:nvSpPr>
        <p:spPr>
          <a:xfrm>
            <a:off x="945866" y="1536053"/>
            <a:ext cx="10185400" cy="5025614"/>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67885F89-7216-4FE8-97FC-6E29CB37EEF2}"/>
              </a:ext>
            </a:extLst>
          </p:cNvPr>
          <p:cNvSpPr txBox="1"/>
          <p:nvPr/>
        </p:nvSpPr>
        <p:spPr>
          <a:xfrm>
            <a:off x="1288134" y="1667326"/>
            <a:ext cx="3927333" cy="2462213"/>
          </a:xfrm>
          <a:prstGeom prst="rect">
            <a:avLst/>
          </a:prstGeom>
          <a:noFill/>
        </p:spPr>
        <p:txBody>
          <a:bodyPr wrap="square" rtlCol="0">
            <a:spAutoFit/>
          </a:bodyPr>
          <a:lstStyle/>
          <a:p>
            <a:pPr rtl="0">
              <a:spcBef>
                <a:spcPts val="600"/>
              </a:spcBef>
              <a:buNone/>
            </a:pPr>
            <a:r>
              <a:rPr lang="en-US" b="0" i="0" u="none" strike="noStrike" dirty="0">
                <a:effectLst/>
              </a:rPr>
              <a:t>This function processes a given word or sentence by retrieving and displaying corresponding word images as a video or GIF. </a:t>
            </a:r>
          </a:p>
          <a:p>
            <a:pPr rtl="0">
              <a:spcBef>
                <a:spcPts val="600"/>
              </a:spcBef>
              <a:buNone/>
            </a:pPr>
            <a:r>
              <a:rPr lang="en-US" b="0" i="0" u="none" strike="noStrike" dirty="0">
                <a:effectLst/>
              </a:rPr>
              <a:t>To perform the translation, the User ID and the desired word(s) must be sent to the API.</a:t>
            </a:r>
          </a:p>
          <a:p>
            <a:pPr rtl="0">
              <a:spcBef>
                <a:spcPts val="600"/>
              </a:spcBef>
              <a:buNone/>
            </a:pPr>
            <a:r>
              <a:rPr lang="en-US" b="0" i="0" u="none" strike="noStrike" dirty="0">
                <a:effectLst/>
              </a:rPr>
              <a:t>All actions are recorded in the history. </a:t>
            </a:r>
            <a:endParaRPr lang="en-US" dirty="0"/>
          </a:p>
        </p:txBody>
      </p:sp>
      <p:pic>
        <p:nvPicPr>
          <p:cNvPr id="25602" name="Picture 2">
            <a:extLst>
              <a:ext uri="{FF2B5EF4-FFF2-40B4-BE49-F238E27FC236}">
                <a16:creationId xmlns:a16="http://schemas.microsoft.com/office/drawing/2014/main" id="{37449CC8-5A48-5BFB-F9FB-1FECFF254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9" t="12285" r="5555" b="3990"/>
          <a:stretch/>
        </p:blipFill>
        <p:spPr bwMode="auto">
          <a:xfrm>
            <a:off x="5412601" y="1667326"/>
            <a:ext cx="5491265" cy="462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17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D4569-CDAA-B2B0-B710-4128F7A1A85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F35C26-5BB7-08AF-F50B-1591780DDA7B}"/>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F6D7BE25-AFA7-71A9-A75B-DF067E427B58}"/>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Overview of Text to Sign Language</a:t>
            </a:r>
          </a:p>
        </p:txBody>
      </p:sp>
      <p:sp>
        <p:nvSpPr>
          <p:cNvPr id="5" name="Rectangle: Rounded Corners 4">
            <a:extLst>
              <a:ext uri="{FF2B5EF4-FFF2-40B4-BE49-F238E27FC236}">
                <a16:creationId xmlns:a16="http://schemas.microsoft.com/office/drawing/2014/main" id="{89B3E616-DE1C-B285-BF21-6AB6616C969B}"/>
              </a:ext>
            </a:extLst>
          </p:cNvPr>
          <p:cNvSpPr/>
          <p:nvPr/>
        </p:nvSpPr>
        <p:spPr>
          <a:xfrm>
            <a:off x="945866" y="1536053"/>
            <a:ext cx="10185400" cy="4850372"/>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6626" name="Picture 2">
            <a:extLst>
              <a:ext uri="{FF2B5EF4-FFF2-40B4-BE49-F238E27FC236}">
                <a16:creationId xmlns:a16="http://schemas.microsoft.com/office/drawing/2014/main" id="{EC279545-780B-1284-7B3D-632430141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362" y="1965069"/>
            <a:ext cx="1913788" cy="399234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5238E91-0328-D977-C8B7-0312169E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646" y="1952331"/>
            <a:ext cx="5700237" cy="399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05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BD8A-C9A8-4A5A-02C7-C586B2EFFD0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6769237-6FEE-7B88-4607-D940CDB4A996}"/>
              </a:ext>
            </a:extLst>
          </p:cNvPr>
          <p:cNvSpPr/>
          <p:nvPr/>
        </p:nvSpPr>
        <p:spPr>
          <a:xfrm>
            <a:off x="1003300" y="852879"/>
            <a:ext cx="10185400" cy="515224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F8B7923E-4BE9-4D31-4744-9A3F2E026C86}"/>
              </a:ext>
            </a:extLst>
          </p:cNvPr>
          <p:cNvSpPr txBox="1"/>
          <p:nvPr/>
        </p:nvSpPr>
        <p:spPr>
          <a:xfrm>
            <a:off x="4421717" y="1119480"/>
            <a:ext cx="3348566" cy="769441"/>
          </a:xfrm>
          <a:prstGeom prst="rect">
            <a:avLst/>
          </a:prstGeom>
          <a:noFill/>
        </p:spPr>
        <p:txBody>
          <a:bodyPr wrap="square" rtlCol="0">
            <a:spAutoFit/>
          </a:bodyPr>
          <a:lstStyle/>
          <a:p>
            <a:r>
              <a:rPr lang="en-US" sz="4400" b="1" dirty="0"/>
              <a:t>Introduction</a:t>
            </a:r>
          </a:p>
        </p:txBody>
      </p:sp>
      <p:sp>
        <p:nvSpPr>
          <p:cNvPr id="4" name="TextBox 3">
            <a:extLst>
              <a:ext uri="{FF2B5EF4-FFF2-40B4-BE49-F238E27FC236}">
                <a16:creationId xmlns:a16="http://schemas.microsoft.com/office/drawing/2014/main" id="{6D20B8BE-55A2-FEFA-793E-6021C2EC704F}"/>
              </a:ext>
            </a:extLst>
          </p:cNvPr>
          <p:cNvSpPr txBox="1"/>
          <p:nvPr/>
        </p:nvSpPr>
        <p:spPr>
          <a:xfrm>
            <a:off x="1341967" y="2223472"/>
            <a:ext cx="9508066" cy="3046988"/>
          </a:xfrm>
          <a:prstGeom prst="rect">
            <a:avLst/>
          </a:prstGeom>
          <a:noFill/>
        </p:spPr>
        <p:txBody>
          <a:bodyPr wrap="square" rtlCol="0">
            <a:spAutoFit/>
          </a:bodyPr>
          <a:lstStyle/>
          <a:p>
            <a:r>
              <a:rPr lang="en-US" sz="2400" b="0" i="0" u="none" strike="noStrike" dirty="0">
                <a:effectLst/>
                <a:cs typeface="Times New Roman" panose="02020603050405020304" pitchFamily="18" charset="0"/>
              </a:rPr>
              <a:t>Our project is designed to empower individuals with speech and hearing impairments by enabling seamless communication through mobile and desktop applications. </a:t>
            </a:r>
          </a:p>
          <a:p>
            <a:endParaRPr lang="en-US" sz="2400" dirty="0">
              <a:cs typeface="Times New Roman" panose="02020603050405020304" pitchFamily="18" charset="0"/>
            </a:endParaRPr>
          </a:p>
          <a:p>
            <a:r>
              <a:rPr lang="en-US" sz="2400" b="0" i="0" u="none" strike="noStrike" dirty="0">
                <a:effectLst/>
                <a:cs typeface="Times New Roman" panose="02020603050405020304" pitchFamily="18" charset="0"/>
              </a:rPr>
              <a:t>Using AI technology and an API to integrate the desktop &amp; mobile applications, our system detects and interprets sign language, converting gestures into text and speech while also translating text into sign language.</a:t>
            </a:r>
            <a:endParaRPr lang="en-US" sz="2400" dirty="0">
              <a:cs typeface="Times New Roman" panose="02020603050405020304" pitchFamily="18" charset="0"/>
            </a:endParaRPr>
          </a:p>
        </p:txBody>
      </p:sp>
    </p:spTree>
    <p:extLst>
      <p:ext uri="{BB962C8B-B14F-4D97-AF65-F5344CB8AC3E}">
        <p14:creationId xmlns:p14="http://schemas.microsoft.com/office/powerpoint/2010/main" val="3238219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E85-22CE-5970-3291-47932450375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685D1BB-00B9-22E0-EC7D-C205C1274274}"/>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1B9C8A1F-35C4-C4B1-C90A-0B8F13E30B13}"/>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Change Language</a:t>
            </a:r>
          </a:p>
        </p:txBody>
      </p:sp>
      <p:sp>
        <p:nvSpPr>
          <p:cNvPr id="5" name="Rectangle: Rounded Corners 4">
            <a:extLst>
              <a:ext uri="{FF2B5EF4-FFF2-40B4-BE49-F238E27FC236}">
                <a16:creationId xmlns:a16="http://schemas.microsoft.com/office/drawing/2014/main" id="{C152C542-3059-5181-D83E-B120C18F5390}"/>
              </a:ext>
            </a:extLst>
          </p:cNvPr>
          <p:cNvSpPr/>
          <p:nvPr/>
        </p:nvSpPr>
        <p:spPr>
          <a:xfrm>
            <a:off x="945866" y="1536053"/>
            <a:ext cx="10185400" cy="5025614"/>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1A1640BD-C91E-D4B6-4DFC-3FE7A4051C7F}"/>
              </a:ext>
            </a:extLst>
          </p:cNvPr>
          <p:cNvSpPr txBox="1"/>
          <p:nvPr/>
        </p:nvSpPr>
        <p:spPr>
          <a:xfrm>
            <a:off x="1288134" y="1667326"/>
            <a:ext cx="5044759" cy="1477328"/>
          </a:xfrm>
          <a:prstGeom prst="rect">
            <a:avLst/>
          </a:prstGeom>
          <a:noFill/>
        </p:spPr>
        <p:txBody>
          <a:bodyPr wrap="square" rtlCol="0">
            <a:spAutoFit/>
          </a:bodyPr>
          <a:lstStyle/>
          <a:p>
            <a:pPr rtl="0">
              <a:spcBef>
                <a:spcPts val="600"/>
              </a:spcBef>
              <a:buNone/>
            </a:pPr>
            <a:r>
              <a:rPr lang="en-US" b="0" i="0" u="none" strike="noStrike" dirty="0">
                <a:effectLst/>
              </a:rPr>
              <a:t>Pressing this button changes the language of the program between Arabic and English, and this is because the program is dedicated to Arabs, so the main language is Arabic and English because it is the language of the world</a:t>
            </a:r>
            <a:endParaRPr lang="en-US" dirty="0"/>
          </a:p>
        </p:txBody>
      </p:sp>
      <p:pic>
        <p:nvPicPr>
          <p:cNvPr id="27650" name="Picture 2">
            <a:extLst>
              <a:ext uri="{FF2B5EF4-FFF2-40B4-BE49-F238E27FC236}">
                <a16:creationId xmlns:a16="http://schemas.microsoft.com/office/drawing/2014/main" id="{014CD7BA-3820-20A9-0DD6-A7124AD98E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8" t="22772" r="6715" b="10939"/>
          <a:stretch/>
        </p:blipFill>
        <p:spPr bwMode="auto">
          <a:xfrm>
            <a:off x="1117000" y="3704394"/>
            <a:ext cx="5240867" cy="1862667"/>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922F59AF-03AC-8477-4EE4-154409065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001" y="1589844"/>
            <a:ext cx="2124075" cy="422910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F8277384-1EF1-8842-EC9A-D383225BF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183" y="1589844"/>
            <a:ext cx="2085975"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82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872C-B0F8-D118-71F0-43BA15AF599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B374366-6420-0776-62B7-DD1B4533E64C}"/>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B2E7CCCA-F7DD-7507-09BC-FA24834E22CF}"/>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Important sections of Text to Sign Language</a:t>
            </a:r>
          </a:p>
        </p:txBody>
      </p:sp>
      <p:sp>
        <p:nvSpPr>
          <p:cNvPr id="5" name="Rectangle: Rounded Corners 4">
            <a:extLst>
              <a:ext uri="{FF2B5EF4-FFF2-40B4-BE49-F238E27FC236}">
                <a16:creationId xmlns:a16="http://schemas.microsoft.com/office/drawing/2014/main" id="{425FAFAA-0EA8-FDD6-82E9-777B7B4A9B09}"/>
              </a:ext>
            </a:extLst>
          </p:cNvPr>
          <p:cNvSpPr/>
          <p:nvPr/>
        </p:nvSpPr>
        <p:spPr>
          <a:xfrm>
            <a:off x="945866" y="1536053"/>
            <a:ext cx="10185400" cy="5025614"/>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B08BACA3-C5EA-8931-5D31-B11DBE45CA1E}"/>
              </a:ext>
            </a:extLst>
          </p:cNvPr>
          <p:cNvSpPr txBox="1"/>
          <p:nvPr/>
        </p:nvSpPr>
        <p:spPr>
          <a:xfrm>
            <a:off x="1288134" y="1667326"/>
            <a:ext cx="9472999" cy="646331"/>
          </a:xfrm>
          <a:prstGeom prst="rect">
            <a:avLst/>
          </a:prstGeom>
          <a:noFill/>
        </p:spPr>
        <p:txBody>
          <a:bodyPr wrap="square" rtlCol="0">
            <a:spAutoFit/>
          </a:bodyPr>
          <a:lstStyle/>
          <a:p>
            <a:pPr rtl="0">
              <a:spcBef>
                <a:spcPts val="600"/>
              </a:spcBef>
              <a:buNone/>
            </a:pPr>
            <a:r>
              <a:rPr lang="en-US" dirty="0"/>
              <a:t>Clicking this button re-directs you to a webpage that provides a detailed overview of the project, including its objectives, the team behind it, and its timeline</a:t>
            </a:r>
          </a:p>
        </p:txBody>
      </p:sp>
      <p:pic>
        <p:nvPicPr>
          <p:cNvPr id="28674" name="Picture 2">
            <a:extLst>
              <a:ext uri="{FF2B5EF4-FFF2-40B4-BE49-F238E27FC236}">
                <a16:creationId xmlns:a16="http://schemas.microsoft.com/office/drawing/2014/main" id="{C4041E50-42DD-EC47-A2D4-9D774DCAF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6" t="20177" r="4696" b="6072"/>
          <a:stretch/>
        </p:blipFill>
        <p:spPr bwMode="auto">
          <a:xfrm>
            <a:off x="1288134" y="2369688"/>
            <a:ext cx="5332799" cy="2548467"/>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89424A83-64EB-F913-6B0C-4D793A40B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16" t="24660" r="6803" b="15725"/>
          <a:stretch/>
        </p:blipFill>
        <p:spPr bwMode="auto">
          <a:xfrm>
            <a:off x="6963201" y="2369688"/>
            <a:ext cx="2048933" cy="285950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a:extLst>
              <a:ext uri="{FF2B5EF4-FFF2-40B4-BE49-F238E27FC236}">
                <a16:creationId xmlns:a16="http://schemas.microsoft.com/office/drawing/2014/main" id="{D96BDAFC-0C39-7FD4-6E9B-DC7E9D49E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066"/>
          <a:stretch/>
        </p:blipFill>
        <p:spPr bwMode="auto">
          <a:xfrm>
            <a:off x="9087715" y="2369688"/>
            <a:ext cx="1967970" cy="32752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9D535C-4712-06B2-3F12-B43D4974605A}"/>
              </a:ext>
            </a:extLst>
          </p:cNvPr>
          <p:cNvSpPr txBox="1"/>
          <p:nvPr/>
        </p:nvSpPr>
        <p:spPr>
          <a:xfrm>
            <a:off x="1355266" y="4974186"/>
            <a:ext cx="5198534" cy="369332"/>
          </a:xfrm>
          <a:prstGeom prst="rect">
            <a:avLst/>
          </a:prstGeom>
          <a:noFill/>
        </p:spPr>
        <p:txBody>
          <a:bodyPr wrap="square" rtlCol="0">
            <a:spAutoFit/>
          </a:bodyPr>
          <a:lstStyle/>
          <a:p>
            <a:r>
              <a:rPr lang="en-US" b="1" dirty="0"/>
              <a:t>https://sites.google.com/view/aslp-info/home</a:t>
            </a:r>
          </a:p>
        </p:txBody>
      </p:sp>
    </p:spTree>
    <p:extLst>
      <p:ext uri="{BB962C8B-B14F-4D97-AF65-F5344CB8AC3E}">
        <p14:creationId xmlns:p14="http://schemas.microsoft.com/office/powerpoint/2010/main" val="946614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E4C98-B868-8847-3B3A-AE451A2D4A2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12C6B7-B43D-2F5C-ECD8-2C5CC56F009C}"/>
              </a:ext>
            </a:extLst>
          </p:cNvPr>
          <p:cNvSpPr/>
          <p:nvPr/>
        </p:nvSpPr>
        <p:spPr>
          <a:xfrm>
            <a:off x="1003300" y="200947"/>
            <a:ext cx="10185400" cy="1187588"/>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3D93586B-66EB-08C1-2A2B-D61918E1241C}"/>
              </a:ext>
            </a:extLst>
          </p:cNvPr>
          <p:cNvSpPr txBox="1"/>
          <p:nvPr/>
        </p:nvSpPr>
        <p:spPr>
          <a:xfrm>
            <a:off x="1003300" y="471575"/>
            <a:ext cx="10185400" cy="646331"/>
          </a:xfrm>
          <a:prstGeom prst="rect">
            <a:avLst/>
          </a:prstGeom>
          <a:noFill/>
        </p:spPr>
        <p:txBody>
          <a:bodyPr wrap="square" rtlCol="0" anchor="ctr">
            <a:spAutoFit/>
          </a:bodyPr>
          <a:lstStyle/>
          <a:p>
            <a:pPr algn="ctr"/>
            <a:r>
              <a:rPr lang="en-US" sz="3600" b="1" dirty="0"/>
              <a:t>Future Work</a:t>
            </a:r>
          </a:p>
        </p:txBody>
      </p:sp>
      <p:sp>
        <p:nvSpPr>
          <p:cNvPr id="5" name="Rectangle: Rounded Corners 4">
            <a:extLst>
              <a:ext uri="{FF2B5EF4-FFF2-40B4-BE49-F238E27FC236}">
                <a16:creationId xmlns:a16="http://schemas.microsoft.com/office/drawing/2014/main" id="{43A76BE2-7F9F-CFB0-7887-8DF17D01BAB3}"/>
              </a:ext>
            </a:extLst>
          </p:cNvPr>
          <p:cNvSpPr/>
          <p:nvPr/>
        </p:nvSpPr>
        <p:spPr>
          <a:xfrm>
            <a:off x="945866" y="1536053"/>
            <a:ext cx="10185400" cy="5025614"/>
          </a:xfrm>
          <a:prstGeom prst="roundRect">
            <a:avLst>
              <a:gd name="adj" fmla="val 3944"/>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DB6A4361-2782-6845-95E2-2DEC1CC11B15}"/>
              </a:ext>
            </a:extLst>
          </p:cNvPr>
          <p:cNvSpPr txBox="1"/>
          <p:nvPr/>
        </p:nvSpPr>
        <p:spPr>
          <a:xfrm>
            <a:off x="1302066" y="2014460"/>
            <a:ext cx="9472999" cy="3554819"/>
          </a:xfrm>
          <a:prstGeom prst="rect">
            <a:avLst/>
          </a:prstGeom>
          <a:noFill/>
        </p:spPr>
        <p:txBody>
          <a:bodyPr wrap="square" rtlCol="0">
            <a:spAutoFit/>
          </a:bodyPr>
          <a:lstStyle/>
          <a:p>
            <a:pPr rtl="0">
              <a:spcBef>
                <a:spcPts val="600"/>
              </a:spcBef>
              <a:buNone/>
            </a:pPr>
            <a:r>
              <a:rPr lang="en-US" sz="2000" dirty="0"/>
              <a:t>To enhance our system, future work could focus on:</a:t>
            </a:r>
          </a:p>
          <a:p>
            <a:pPr rtl="0">
              <a:spcBef>
                <a:spcPts val="600"/>
              </a:spcBef>
              <a:buNone/>
            </a:pPr>
            <a:endParaRPr lang="en-US" sz="2000" dirty="0"/>
          </a:p>
          <a:p>
            <a:pPr rtl="0">
              <a:spcBef>
                <a:spcPts val="600"/>
              </a:spcBef>
              <a:buNone/>
            </a:pPr>
            <a:r>
              <a:rPr lang="en-US" sz="2000" b="1" dirty="0"/>
              <a:t>Expanding the Training Dataset: </a:t>
            </a:r>
            <a:r>
              <a:rPr lang="en-US" sz="2000" dirty="0"/>
              <a:t>Collecting and labeling more Arabic sign gestures to improve accuracy.</a:t>
            </a:r>
          </a:p>
          <a:p>
            <a:pPr rtl="0">
              <a:spcBef>
                <a:spcPts val="600"/>
              </a:spcBef>
              <a:buNone/>
            </a:pPr>
            <a:r>
              <a:rPr lang="en-US" sz="2000" b="1" dirty="0"/>
              <a:t>Integrating NLP: </a:t>
            </a:r>
            <a:r>
              <a:rPr lang="en-US" sz="2000" dirty="0"/>
              <a:t>Using natural language processing to improve contextual understanding.</a:t>
            </a:r>
          </a:p>
          <a:p>
            <a:pPr rtl="0">
              <a:spcBef>
                <a:spcPts val="600"/>
              </a:spcBef>
              <a:buNone/>
            </a:pPr>
            <a:r>
              <a:rPr lang="en-US" sz="2000" b="1" dirty="0"/>
              <a:t>Web Implementation: </a:t>
            </a:r>
            <a:r>
              <a:rPr lang="en-US" sz="2000" dirty="0"/>
              <a:t>Developing a web-based solution for broader accessibility.</a:t>
            </a:r>
          </a:p>
          <a:p>
            <a:pPr rtl="0">
              <a:spcBef>
                <a:spcPts val="600"/>
              </a:spcBef>
              <a:buNone/>
            </a:pPr>
            <a:r>
              <a:rPr lang="en-US" sz="2000" b="1" dirty="0"/>
              <a:t>Improving the Live option: </a:t>
            </a:r>
            <a:r>
              <a:rPr lang="en-US" sz="2000" dirty="0"/>
              <a:t>Current applications rely on cloud processing, requiring users to upload videos or images for translation, and a working live option that needs to be improved and worked on, reducing delays and enhancing user experience.</a:t>
            </a:r>
          </a:p>
        </p:txBody>
      </p:sp>
    </p:spTree>
    <p:extLst>
      <p:ext uri="{BB962C8B-B14F-4D97-AF65-F5344CB8AC3E}">
        <p14:creationId xmlns:p14="http://schemas.microsoft.com/office/powerpoint/2010/main" val="2056405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A02B9-E5FB-2BF4-9B2C-38AA4168FAD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82E6DB-4B72-5949-6ECE-DAE8E7BEB59C}"/>
              </a:ext>
            </a:extLst>
          </p:cNvPr>
          <p:cNvSpPr/>
          <p:nvPr/>
        </p:nvSpPr>
        <p:spPr>
          <a:xfrm>
            <a:off x="1003300" y="1556739"/>
            <a:ext cx="10185400" cy="374452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D5E17BE-8AAF-39CB-3CC4-163F4D9B367D}"/>
              </a:ext>
            </a:extLst>
          </p:cNvPr>
          <p:cNvSpPr txBox="1"/>
          <p:nvPr/>
        </p:nvSpPr>
        <p:spPr>
          <a:xfrm>
            <a:off x="4421717" y="1857315"/>
            <a:ext cx="3348566" cy="769441"/>
          </a:xfrm>
          <a:prstGeom prst="rect">
            <a:avLst/>
          </a:prstGeom>
          <a:noFill/>
        </p:spPr>
        <p:txBody>
          <a:bodyPr wrap="square" rtlCol="0">
            <a:spAutoFit/>
          </a:bodyPr>
          <a:lstStyle/>
          <a:p>
            <a:pPr algn="ctr"/>
            <a:r>
              <a:rPr lang="en-US" sz="4400" b="1" dirty="0"/>
              <a:t>Conclusion</a:t>
            </a:r>
          </a:p>
        </p:txBody>
      </p:sp>
      <p:sp>
        <p:nvSpPr>
          <p:cNvPr id="4" name="TextBox 3">
            <a:extLst>
              <a:ext uri="{FF2B5EF4-FFF2-40B4-BE49-F238E27FC236}">
                <a16:creationId xmlns:a16="http://schemas.microsoft.com/office/drawing/2014/main" id="{278BE1C4-9163-099C-2384-D29A51A53651}"/>
              </a:ext>
            </a:extLst>
          </p:cNvPr>
          <p:cNvSpPr txBox="1"/>
          <p:nvPr/>
        </p:nvSpPr>
        <p:spPr>
          <a:xfrm>
            <a:off x="1255183" y="2927332"/>
            <a:ext cx="9681633" cy="1569660"/>
          </a:xfrm>
          <a:prstGeom prst="rect">
            <a:avLst/>
          </a:prstGeom>
          <a:noFill/>
        </p:spPr>
        <p:txBody>
          <a:bodyPr wrap="square" rtlCol="0">
            <a:spAutoFit/>
          </a:bodyPr>
          <a:lstStyle/>
          <a:p>
            <a:r>
              <a:rPr lang="en-US" sz="2400" b="0" i="0" u="none" strike="noStrike" dirty="0">
                <a:effectLst/>
                <a:cs typeface="Times New Roman" panose="02020603050405020304" pitchFamily="18" charset="0"/>
              </a:rPr>
              <a:t>Our project marks a significant step in bridging the communication gap for the Arabic-speaking deaf community. With further development, this translator could become an essential tool in improving accessibility and inclusion across various sectors.</a:t>
            </a:r>
            <a:endParaRPr lang="en-US" sz="2400" dirty="0">
              <a:cs typeface="Times New Roman" panose="02020603050405020304" pitchFamily="18" charset="0"/>
            </a:endParaRPr>
          </a:p>
        </p:txBody>
      </p:sp>
    </p:spTree>
    <p:extLst>
      <p:ext uri="{BB962C8B-B14F-4D97-AF65-F5344CB8AC3E}">
        <p14:creationId xmlns:p14="http://schemas.microsoft.com/office/powerpoint/2010/main" val="236114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CE79-6E56-618B-271D-8563DA5A336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D38926-C108-EA5E-F2F1-1D78F7F2CE46}"/>
              </a:ext>
            </a:extLst>
          </p:cNvPr>
          <p:cNvSpPr/>
          <p:nvPr/>
        </p:nvSpPr>
        <p:spPr>
          <a:xfrm>
            <a:off x="1003300" y="383458"/>
            <a:ext cx="10185400" cy="6017342"/>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3D244D95-6E06-B958-99F7-C5DE7A50E67B}"/>
              </a:ext>
            </a:extLst>
          </p:cNvPr>
          <p:cNvSpPr txBox="1"/>
          <p:nvPr/>
        </p:nvSpPr>
        <p:spPr>
          <a:xfrm>
            <a:off x="1410929" y="620835"/>
            <a:ext cx="9370142" cy="523220"/>
          </a:xfrm>
          <a:prstGeom prst="rect">
            <a:avLst/>
          </a:prstGeom>
          <a:noFill/>
        </p:spPr>
        <p:txBody>
          <a:bodyPr wrap="square" rtlCol="0">
            <a:spAutoFit/>
          </a:bodyPr>
          <a:lstStyle/>
          <a:p>
            <a:pPr algn="ctr"/>
            <a:r>
              <a:rPr lang="en-US" sz="2800" b="1" dirty="0"/>
              <a:t>Photos of our project presentation at Edu Tech Exhibition</a:t>
            </a:r>
          </a:p>
        </p:txBody>
      </p:sp>
      <p:pic>
        <p:nvPicPr>
          <p:cNvPr id="6" name="Picture 5" descr="A group of people standing in a room&#10;&#10;AI-generated content may be incorrect.">
            <a:extLst>
              <a:ext uri="{FF2B5EF4-FFF2-40B4-BE49-F238E27FC236}">
                <a16:creationId xmlns:a16="http://schemas.microsoft.com/office/drawing/2014/main" id="{7B05535F-20AE-426A-BD95-84CDC30CF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832" y="1256676"/>
            <a:ext cx="3528345" cy="4715018"/>
          </a:xfrm>
          <a:prstGeom prst="rect">
            <a:avLst/>
          </a:prstGeom>
        </p:spPr>
      </p:pic>
      <p:pic>
        <p:nvPicPr>
          <p:cNvPr id="8" name="Picture 7" descr="A group of men standing around a person&#10;&#10;AI-generated content may be incorrect.">
            <a:extLst>
              <a:ext uri="{FF2B5EF4-FFF2-40B4-BE49-F238E27FC236}">
                <a16:creationId xmlns:a16="http://schemas.microsoft.com/office/drawing/2014/main" id="{870697A3-7540-D55F-0DD7-8884C31EE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257" y="1997004"/>
            <a:ext cx="5188362" cy="3974690"/>
          </a:xfrm>
          <a:prstGeom prst="rect">
            <a:avLst/>
          </a:prstGeom>
        </p:spPr>
      </p:pic>
    </p:spTree>
    <p:extLst>
      <p:ext uri="{BB962C8B-B14F-4D97-AF65-F5344CB8AC3E}">
        <p14:creationId xmlns:p14="http://schemas.microsoft.com/office/powerpoint/2010/main" val="75434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7FEC1-1C04-47C9-9B8E-7083CC93804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39E843B-98C5-AE3C-5DB2-CE79418D3038}"/>
              </a:ext>
            </a:extLst>
          </p:cNvPr>
          <p:cNvSpPr/>
          <p:nvPr/>
        </p:nvSpPr>
        <p:spPr>
          <a:xfrm>
            <a:off x="1003300" y="383458"/>
            <a:ext cx="10185400" cy="6017342"/>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283FB0D5-BEC4-D3D6-106E-2AF238F3C159}"/>
              </a:ext>
            </a:extLst>
          </p:cNvPr>
          <p:cNvSpPr txBox="1"/>
          <p:nvPr/>
        </p:nvSpPr>
        <p:spPr>
          <a:xfrm>
            <a:off x="1410929" y="620835"/>
            <a:ext cx="9370142" cy="400110"/>
          </a:xfrm>
          <a:prstGeom prst="rect">
            <a:avLst/>
          </a:prstGeom>
          <a:noFill/>
        </p:spPr>
        <p:txBody>
          <a:bodyPr wrap="square" rtlCol="0">
            <a:spAutoFit/>
          </a:bodyPr>
          <a:lstStyle/>
          <a:p>
            <a:pPr algn="ctr"/>
            <a:r>
              <a:rPr lang="en-US" sz="2000" b="1" dirty="0"/>
              <a:t>Photos from our project presentation at the Egyptian Robotics League</a:t>
            </a:r>
          </a:p>
        </p:txBody>
      </p:sp>
      <p:pic>
        <p:nvPicPr>
          <p:cNvPr id="5" name="Picture 4">
            <a:extLst>
              <a:ext uri="{FF2B5EF4-FFF2-40B4-BE49-F238E27FC236}">
                <a16:creationId xmlns:a16="http://schemas.microsoft.com/office/drawing/2014/main" id="{F54CBED8-DBE8-5A57-C2DC-EE2ABC483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955" y="1612491"/>
            <a:ext cx="6794090" cy="4109884"/>
          </a:xfrm>
          <a:prstGeom prst="rect">
            <a:avLst/>
          </a:prstGeom>
        </p:spPr>
      </p:pic>
    </p:spTree>
    <p:extLst>
      <p:ext uri="{BB962C8B-B14F-4D97-AF65-F5344CB8AC3E}">
        <p14:creationId xmlns:p14="http://schemas.microsoft.com/office/powerpoint/2010/main" val="3141867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9D64-CFC1-5580-DE3A-BE55C42BBF8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C53819-3631-5AEB-2E70-21837D1117EF}"/>
              </a:ext>
            </a:extLst>
          </p:cNvPr>
          <p:cNvSpPr/>
          <p:nvPr/>
        </p:nvSpPr>
        <p:spPr>
          <a:xfrm>
            <a:off x="1003300" y="1556739"/>
            <a:ext cx="10185400" cy="374452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E571273-4BC5-13B5-1B6D-D10E2AB35587}"/>
              </a:ext>
            </a:extLst>
          </p:cNvPr>
          <p:cNvSpPr txBox="1"/>
          <p:nvPr/>
        </p:nvSpPr>
        <p:spPr>
          <a:xfrm>
            <a:off x="4277783" y="1941981"/>
            <a:ext cx="3348566" cy="769441"/>
          </a:xfrm>
          <a:prstGeom prst="rect">
            <a:avLst/>
          </a:prstGeom>
          <a:noFill/>
        </p:spPr>
        <p:txBody>
          <a:bodyPr wrap="square" rtlCol="0">
            <a:spAutoFit/>
          </a:bodyPr>
          <a:lstStyle/>
          <a:p>
            <a:pPr algn="ctr"/>
            <a:r>
              <a:rPr lang="en-US" sz="4400" b="1" dirty="0"/>
              <a:t>Thank You</a:t>
            </a:r>
          </a:p>
        </p:txBody>
      </p:sp>
      <p:sp>
        <p:nvSpPr>
          <p:cNvPr id="4" name="TextBox 3">
            <a:extLst>
              <a:ext uri="{FF2B5EF4-FFF2-40B4-BE49-F238E27FC236}">
                <a16:creationId xmlns:a16="http://schemas.microsoft.com/office/drawing/2014/main" id="{D5C4A372-4685-ABDF-EE19-AC7AC951B8A5}"/>
              </a:ext>
            </a:extLst>
          </p:cNvPr>
          <p:cNvSpPr txBox="1"/>
          <p:nvPr/>
        </p:nvSpPr>
        <p:spPr>
          <a:xfrm>
            <a:off x="1111250" y="2944512"/>
            <a:ext cx="9681633" cy="2123658"/>
          </a:xfrm>
          <a:prstGeom prst="rect">
            <a:avLst/>
          </a:prstGeom>
          <a:noFill/>
        </p:spPr>
        <p:txBody>
          <a:bodyPr wrap="square" rtlCol="0">
            <a:spAutoFit/>
          </a:bodyPr>
          <a:lstStyle/>
          <a:p>
            <a:pPr algn="ctr" rtl="0">
              <a:spcBef>
                <a:spcPts val="600"/>
              </a:spcBef>
              <a:buNone/>
            </a:pPr>
            <a:r>
              <a:rPr lang="en-US" sz="2800" b="1" i="0" u="none" strike="noStrike" dirty="0">
                <a:solidFill>
                  <a:schemeClr val="accent2"/>
                </a:solidFill>
                <a:effectLst/>
                <a:latin typeface="+mj-lt"/>
              </a:rPr>
              <a:t>Under Supervision Of</a:t>
            </a:r>
            <a:endParaRPr lang="en-US" sz="2800" b="1" dirty="0">
              <a:solidFill>
                <a:schemeClr val="accent2"/>
              </a:solidFill>
              <a:effectLst/>
              <a:latin typeface="+mj-lt"/>
            </a:endParaRPr>
          </a:p>
          <a:p>
            <a:pPr algn="ctr" rtl="0">
              <a:buNone/>
            </a:pPr>
            <a:r>
              <a:rPr lang="en-US" sz="2800" i="0" u="none" strike="noStrike" dirty="0">
                <a:effectLst/>
                <a:latin typeface="+mj-lt"/>
              </a:rPr>
              <a:t>Dr.</a:t>
            </a:r>
            <a:r>
              <a:rPr lang="en-US" sz="2800" b="0" i="0" u="none" strike="noStrike" dirty="0">
                <a:effectLst/>
                <a:latin typeface="+mj-lt"/>
              </a:rPr>
              <a:t> Michael Nasif</a:t>
            </a:r>
            <a:endParaRPr lang="en-US" sz="2800" b="0" dirty="0">
              <a:effectLst/>
              <a:latin typeface="+mj-lt"/>
            </a:endParaRPr>
          </a:p>
          <a:p>
            <a:pPr algn="ctr" rtl="0">
              <a:buNone/>
            </a:pPr>
            <a:r>
              <a:rPr lang="en-US" sz="2800" i="0" u="none" strike="noStrike" dirty="0">
                <a:effectLst/>
                <a:latin typeface="+mj-lt"/>
              </a:rPr>
              <a:t>Eng.</a:t>
            </a:r>
            <a:r>
              <a:rPr lang="en-US" sz="2800" b="0" i="0" u="none" strike="noStrike" dirty="0">
                <a:effectLst/>
                <a:latin typeface="+mj-lt"/>
              </a:rPr>
              <a:t> Hassan Talal </a:t>
            </a:r>
            <a:endParaRPr lang="en-US" sz="2800" b="0" dirty="0">
              <a:effectLst/>
              <a:latin typeface="+mj-lt"/>
            </a:endParaRPr>
          </a:p>
          <a:p>
            <a:pPr>
              <a:buNone/>
            </a:pPr>
            <a:br>
              <a:rPr lang="en-US" sz="2400" dirty="0"/>
            </a:br>
            <a:endParaRPr lang="en-US" sz="2400" dirty="0">
              <a:cs typeface="Times New Roman" panose="02020603050405020304" pitchFamily="18" charset="0"/>
            </a:endParaRPr>
          </a:p>
        </p:txBody>
      </p:sp>
    </p:spTree>
    <p:extLst>
      <p:ext uri="{BB962C8B-B14F-4D97-AF65-F5344CB8AC3E}">
        <p14:creationId xmlns:p14="http://schemas.microsoft.com/office/powerpoint/2010/main" val="1493798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DA808-D7B4-426E-E1C5-46C97A78505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32C58C-B888-42B5-7C72-FE936D30F7B6}"/>
              </a:ext>
            </a:extLst>
          </p:cNvPr>
          <p:cNvSpPr/>
          <p:nvPr/>
        </p:nvSpPr>
        <p:spPr>
          <a:xfrm>
            <a:off x="633053" y="363775"/>
            <a:ext cx="10185400" cy="601734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EBE8E839-7723-0538-8418-6F9DFE511E19}"/>
              </a:ext>
            </a:extLst>
          </p:cNvPr>
          <p:cNvSpPr txBox="1"/>
          <p:nvPr/>
        </p:nvSpPr>
        <p:spPr>
          <a:xfrm>
            <a:off x="1042628" y="476884"/>
            <a:ext cx="9501716" cy="707886"/>
          </a:xfrm>
          <a:prstGeom prst="rect">
            <a:avLst/>
          </a:prstGeom>
          <a:noFill/>
        </p:spPr>
        <p:txBody>
          <a:bodyPr wrap="square" rtlCol="0">
            <a:spAutoFit/>
          </a:bodyPr>
          <a:lstStyle/>
          <a:p>
            <a:pPr algn="ctr"/>
            <a:r>
              <a:rPr lang="en-US" sz="4000" b="1" dirty="0"/>
              <a:t>Special thanks to</a:t>
            </a:r>
          </a:p>
        </p:txBody>
      </p:sp>
      <p:sp>
        <p:nvSpPr>
          <p:cNvPr id="4" name="TextBox 3">
            <a:extLst>
              <a:ext uri="{FF2B5EF4-FFF2-40B4-BE49-F238E27FC236}">
                <a16:creationId xmlns:a16="http://schemas.microsoft.com/office/drawing/2014/main" id="{EF7D3D66-5B3E-FD5F-7F9E-CC012A2E9628}"/>
              </a:ext>
            </a:extLst>
          </p:cNvPr>
          <p:cNvSpPr txBox="1"/>
          <p:nvPr/>
        </p:nvSpPr>
        <p:spPr>
          <a:xfrm>
            <a:off x="2336732" y="2736238"/>
            <a:ext cx="9681633" cy="2554545"/>
          </a:xfrm>
          <a:prstGeom prst="rect">
            <a:avLst/>
          </a:prstGeom>
          <a:noFill/>
        </p:spPr>
        <p:txBody>
          <a:bodyPr wrap="square" rtlCol="0">
            <a:spAutoFit/>
          </a:bodyPr>
          <a:lstStyle/>
          <a:p>
            <a:pPr algn="ctr" rtl="0">
              <a:buNone/>
            </a:pPr>
            <a:r>
              <a:rPr lang="en-US" sz="2800" i="0" u="none" strike="noStrike" dirty="0">
                <a:effectLst/>
                <a:latin typeface="+mj-lt"/>
              </a:rPr>
              <a:t>Mr. Ahmed Hamdy</a:t>
            </a:r>
          </a:p>
          <a:p>
            <a:pPr algn="ctr" rtl="0">
              <a:buNone/>
            </a:pPr>
            <a:endParaRPr lang="en-US" sz="2800" b="0" dirty="0">
              <a:latin typeface="+mj-lt"/>
            </a:endParaRPr>
          </a:p>
          <a:p>
            <a:pPr algn="ctr" rtl="0">
              <a:buNone/>
            </a:pPr>
            <a:endParaRPr lang="en-US" sz="2800" dirty="0">
              <a:effectLst/>
              <a:latin typeface="+mj-lt"/>
            </a:endParaRPr>
          </a:p>
          <a:p>
            <a:pPr algn="ctr" rtl="0">
              <a:buNone/>
            </a:pPr>
            <a:r>
              <a:rPr lang="ar-EG" sz="2800" b="0" dirty="0">
                <a:latin typeface="+mj-lt"/>
              </a:rPr>
              <a:t>ن</a:t>
            </a:r>
            <a:r>
              <a:rPr lang="ar-EG" sz="2800" dirty="0">
                <a:latin typeface="+mj-lt"/>
              </a:rPr>
              <a:t>سألكم الدعاء له بالرحمة والمغفرة</a:t>
            </a:r>
            <a:endParaRPr lang="en-US" sz="2800" b="0" dirty="0">
              <a:effectLst/>
              <a:latin typeface="+mj-lt"/>
            </a:endParaRPr>
          </a:p>
          <a:p>
            <a:pPr>
              <a:buNone/>
            </a:pPr>
            <a:br>
              <a:rPr lang="en-US" sz="2400" dirty="0"/>
            </a:br>
            <a:endParaRPr lang="en-US" sz="2400" dirty="0">
              <a:cs typeface="Times New Roman" panose="02020603050405020304" pitchFamily="18" charset="0"/>
            </a:endParaRPr>
          </a:p>
        </p:txBody>
      </p:sp>
      <p:pic>
        <p:nvPicPr>
          <p:cNvPr id="6" name="Picture 5" descr="A person standing in front of a building&#10;&#10;AI-generated content may be incorrect.">
            <a:extLst>
              <a:ext uri="{FF2B5EF4-FFF2-40B4-BE49-F238E27FC236}">
                <a16:creationId xmlns:a16="http://schemas.microsoft.com/office/drawing/2014/main" id="{793A5FBB-C357-CC96-5C1E-9102C37A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150" y="1467214"/>
            <a:ext cx="2849825" cy="4559959"/>
          </a:xfrm>
          <a:prstGeom prst="rect">
            <a:avLst/>
          </a:prstGeom>
        </p:spPr>
      </p:pic>
      <p:cxnSp>
        <p:nvCxnSpPr>
          <p:cNvPr id="9" name="Straight Connector 8">
            <a:extLst>
              <a:ext uri="{FF2B5EF4-FFF2-40B4-BE49-F238E27FC236}">
                <a16:creationId xmlns:a16="http://schemas.microsoft.com/office/drawing/2014/main" id="{0D9C6D76-8774-5B84-1B59-B32FE8D6E335}"/>
              </a:ext>
            </a:extLst>
          </p:cNvPr>
          <p:cNvCxnSpPr/>
          <p:nvPr/>
        </p:nvCxnSpPr>
        <p:spPr>
          <a:xfrm flipH="1">
            <a:off x="1958150" y="1467214"/>
            <a:ext cx="765385" cy="56806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7994995-2715-45DA-2E7F-E292EEB4E3A4}"/>
              </a:ext>
            </a:extLst>
          </p:cNvPr>
          <p:cNvCxnSpPr/>
          <p:nvPr/>
        </p:nvCxnSpPr>
        <p:spPr>
          <a:xfrm>
            <a:off x="1958150" y="1467214"/>
            <a:ext cx="2849825"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7F14BF12-1F41-121A-A26E-29844D02F0E1}"/>
              </a:ext>
            </a:extLst>
          </p:cNvPr>
          <p:cNvCxnSpPr/>
          <p:nvPr/>
        </p:nvCxnSpPr>
        <p:spPr>
          <a:xfrm>
            <a:off x="4807975" y="1467214"/>
            <a:ext cx="0" cy="455995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24CAD9A9-FA04-E605-E1F9-6B78BCFDDCBA}"/>
              </a:ext>
            </a:extLst>
          </p:cNvPr>
          <p:cNvCxnSpPr>
            <a:cxnSpLocks/>
          </p:cNvCxnSpPr>
          <p:nvPr/>
        </p:nvCxnSpPr>
        <p:spPr>
          <a:xfrm flipH="1">
            <a:off x="1958150" y="6027173"/>
            <a:ext cx="28498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2422687-4C33-EB61-37AD-BDBE0DB664C7}"/>
              </a:ext>
            </a:extLst>
          </p:cNvPr>
          <p:cNvCxnSpPr>
            <a:cxnSpLocks/>
          </p:cNvCxnSpPr>
          <p:nvPr/>
        </p:nvCxnSpPr>
        <p:spPr>
          <a:xfrm>
            <a:off x="1958150" y="1467214"/>
            <a:ext cx="0" cy="4559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9B72115-E1DE-3BD8-C678-0AB34F5AFCF6}"/>
              </a:ext>
            </a:extLst>
          </p:cNvPr>
          <p:cNvCxnSpPr/>
          <p:nvPr/>
        </p:nvCxnSpPr>
        <p:spPr>
          <a:xfrm flipH="1">
            <a:off x="1954039" y="1481952"/>
            <a:ext cx="765385" cy="56806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2434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1F8CA-7D0A-0BF5-49C2-802C1441AF5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FC43FD9-30B8-9976-8AB9-E7A560B7B049}"/>
              </a:ext>
            </a:extLst>
          </p:cNvPr>
          <p:cNvSpPr/>
          <p:nvPr/>
        </p:nvSpPr>
        <p:spPr>
          <a:xfrm>
            <a:off x="1003300" y="852879"/>
            <a:ext cx="10185400" cy="515224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6064958-1E57-AA51-3BBE-96AE86DC643B}"/>
              </a:ext>
            </a:extLst>
          </p:cNvPr>
          <p:cNvSpPr txBox="1"/>
          <p:nvPr/>
        </p:nvSpPr>
        <p:spPr>
          <a:xfrm>
            <a:off x="2257425" y="1153455"/>
            <a:ext cx="7677150" cy="769441"/>
          </a:xfrm>
          <a:prstGeom prst="rect">
            <a:avLst/>
          </a:prstGeom>
          <a:noFill/>
        </p:spPr>
        <p:txBody>
          <a:bodyPr wrap="square" rtlCol="0">
            <a:spAutoFit/>
          </a:bodyPr>
          <a:lstStyle/>
          <a:p>
            <a:pPr algn="ctr"/>
            <a:r>
              <a:rPr lang="en-US" sz="4400" b="1" dirty="0"/>
              <a:t>Potential Uses</a:t>
            </a:r>
          </a:p>
        </p:txBody>
      </p:sp>
      <p:sp>
        <p:nvSpPr>
          <p:cNvPr id="4" name="TextBox 3">
            <a:extLst>
              <a:ext uri="{FF2B5EF4-FFF2-40B4-BE49-F238E27FC236}">
                <a16:creationId xmlns:a16="http://schemas.microsoft.com/office/drawing/2014/main" id="{70D32664-87D5-DE1D-721C-4A1DBA29CDB2}"/>
              </a:ext>
            </a:extLst>
          </p:cNvPr>
          <p:cNvSpPr txBox="1"/>
          <p:nvPr/>
        </p:nvSpPr>
        <p:spPr>
          <a:xfrm>
            <a:off x="1003300" y="1819515"/>
            <a:ext cx="9508066" cy="3423438"/>
          </a:xfrm>
          <a:prstGeom prst="rect">
            <a:avLst/>
          </a:prstGeom>
          <a:noFill/>
        </p:spPr>
        <p:txBody>
          <a:bodyPr wrap="square" rtlCol="0">
            <a:spAutoFit/>
          </a:bodyPr>
          <a:lstStyle/>
          <a:p>
            <a:pPr>
              <a:lnSpc>
                <a:spcPct val="200000"/>
              </a:lnSpc>
            </a:pPr>
            <a:r>
              <a:rPr lang="en-US" sz="2800" b="0" i="0" u="none" strike="noStrike" dirty="0">
                <a:effectLst/>
                <a:cs typeface="Times New Roman" panose="02020603050405020304" pitchFamily="18" charset="0"/>
              </a:rPr>
              <a:t>	- Government agencies &amp; hospitals</a:t>
            </a:r>
          </a:p>
          <a:p>
            <a:pPr>
              <a:lnSpc>
                <a:spcPct val="200000"/>
              </a:lnSpc>
            </a:pPr>
            <a:r>
              <a:rPr lang="en-US" sz="2800" b="0" i="0" u="none" strike="noStrike" dirty="0">
                <a:effectLst/>
                <a:cs typeface="Times New Roman" panose="02020603050405020304" pitchFamily="18" charset="0"/>
              </a:rPr>
              <a:t>	- Public places (ex. Screen in Malls)</a:t>
            </a:r>
          </a:p>
          <a:p>
            <a:pPr>
              <a:lnSpc>
                <a:spcPct val="200000"/>
              </a:lnSpc>
            </a:pPr>
            <a:r>
              <a:rPr lang="en-US" sz="2800" b="0" i="0" u="none" strike="noStrike" dirty="0">
                <a:effectLst/>
                <a:cs typeface="Times New Roman" panose="02020603050405020304" pitchFamily="18" charset="0"/>
              </a:rPr>
              <a:t>	- Robot in restaurants</a:t>
            </a:r>
          </a:p>
          <a:p>
            <a:pPr>
              <a:lnSpc>
                <a:spcPct val="200000"/>
              </a:lnSpc>
            </a:pPr>
            <a:r>
              <a:rPr lang="en-US" sz="2800" b="0" i="0" u="none" strike="noStrike" dirty="0">
                <a:effectLst/>
                <a:cs typeface="Times New Roman" panose="02020603050405020304" pitchFamily="18" charset="0"/>
              </a:rPr>
              <a:t>	- Easily accessible mobile &amp; desktop application</a:t>
            </a:r>
            <a:endParaRPr lang="en-US" sz="2800" dirty="0">
              <a:cs typeface="Times New Roman" panose="02020603050405020304" pitchFamily="18" charset="0"/>
            </a:endParaRPr>
          </a:p>
        </p:txBody>
      </p:sp>
      <p:pic>
        <p:nvPicPr>
          <p:cNvPr id="6" name="Picture 5">
            <a:extLst>
              <a:ext uri="{FF2B5EF4-FFF2-40B4-BE49-F238E27FC236}">
                <a16:creationId xmlns:a16="http://schemas.microsoft.com/office/drawing/2014/main" id="{CEA98382-CAA0-E47F-AAE8-51CE22BAD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226" y="2006496"/>
            <a:ext cx="637463" cy="637463"/>
          </a:xfrm>
          <a:prstGeom prst="rect">
            <a:avLst/>
          </a:prstGeom>
        </p:spPr>
      </p:pic>
      <p:pic>
        <p:nvPicPr>
          <p:cNvPr id="8" name="Picture 7">
            <a:extLst>
              <a:ext uri="{FF2B5EF4-FFF2-40B4-BE49-F238E27FC236}">
                <a16:creationId xmlns:a16="http://schemas.microsoft.com/office/drawing/2014/main" id="{F40AF9F4-4FC1-DC17-59D3-A6D40CCC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225" y="2869231"/>
            <a:ext cx="637463" cy="637463"/>
          </a:xfrm>
          <a:prstGeom prst="rect">
            <a:avLst/>
          </a:prstGeom>
        </p:spPr>
      </p:pic>
      <p:pic>
        <p:nvPicPr>
          <p:cNvPr id="10" name="Picture 9">
            <a:extLst>
              <a:ext uri="{FF2B5EF4-FFF2-40B4-BE49-F238E27FC236}">
                <a16:creationId xmlns:a16="http://schemas.microsoft.com/office/drawing/2014/main" id="{135B1C50-822C-7699-979A-15AD5A570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417" y="3783305"/>
            <a:ext cx="637463" cy="637463"/>
          </a:xfrm>
          <a:prstGeom prst="rect">
            <a:avLst/>
          </a:prstGeom>
        </p:spPr>
      </p:pic>
      <p:pic>
        <p:nvPicPr>
          <p:cNvPr id="12" name="Picture 11">
            <a:extLst>
              <a:ext uri="{FF2B5EF4-FFF2-40B4-BE49-F238E27FC236}">
                <a16:creationId xmlns:a16="http://schemas.microsoft.com/office/drawing/2014/main" id="{43612EFB-CCDD-1BB1-5887-616C1091C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225" y="4605490"/>
            <a:ext cx="637463" cy="637463"/>
          </a:xfrm>
          <a:prstGeom prst="rect">
            <a:avLst/>
          </a:prstGeom>
        </p:spPr>
      </p:pic>
    </p:spTree>
    <p:extLst>
      <p:ext uri="{BB962C8B-B14F-4D97-AF65-F5344CB8AC3E}">
        <p14:creationId xmlns:p14="http://schemas.microsoft.com/office/powerpoint/2010/main" val="122839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D97736-8A2B-24A6-A338-913A3CC7F2F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6E85621-692A-FBA7-0110-C82F8CF47A0E}"/>
              </a:ext>
            </a:extLst>
          </p:cNvPr>
          <p:cNvSpPr/>
          <p:nvPr/>
        </p:nvSpPr>
        <p:spPr>
          <a:xfrm>
            <a:off x="1003299" y="255561"/>
            <a:ext cx="10185400" cy="1248637"/>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6E0E6BA5-DA18-5A54-57DC-A1E01B274CDB}"/>
              </a:ext>
            </a:extLst>
          </p:cNvPr>
          <p:cNvSpPr txBox="1"/>
          <p:nvPr/>
        </p:nvSpPr>
        <p:spPr>
          <a:xfrm>
            <a:off x="3582458" y="486693"/>
            <a:ext cx="5027083" cy="769441"/>
          </a:xfrm>
          <a:prstGeom prst="rect">
            <a:avLst/>
          </a:prstGeom>
          <a:noFill/>
        </p:spPr>
        <p:txBody>
          <a:bodyPr wrap="square" rtlCol="0">
            <a:spAutoFit/>
          </a:bodyPr>
          <a:lstStyle/>
          <a:p>
            <a:pPr algn="ctr"/>
            <a:r>
              <a:rPr lang="en-US" sz="4400" b="1" dirty="0"/>
              <a:t>Project Objectives</a:t>
            </a:r>
          </a:p>
        </p:txBody>
      </p:sp>
      <p:sp>
        <p:nvSpPr>
          <p:cNvPr id="5" name="Rectangle: Rounded Corners 4">
            <a:extLst>
              <a:ext uri="{FF2B5EF4-FFF2-40B4-BE49-F238E27FC236}">
                <a16:creationId xmlns:a16="http://schemas.microsoft.com/office/drawing/2014/main" id="{1FA7A9B4-2BD0-C954-4797-136DB0939504}"/>
              </a:ext>
            </a:extLst>
          </p:cNvPr>
          <p:cNvSpPr/>
          <p:nvPr/>
        </p:nvSpPr>
        <p:spPr>
          <a:xfrm>
            <a:off x="1468967" y="2281965"/>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E65E632-C5E6-45D2-DCAF-651478D44358}"/>
              </a:ext>
            </a:extLst>
          </p:cNvPr>
          <p:cNvSpPr txBox="1"/>
          <p:nvPr/>
        </p:nvSpPr>
        <p:spPr>
          <a:xfrm>
            <a:off x="1478954" y="2501752"/>
            <a:ext cx="2880799" cy="830997"/>
          </a:xfrm>
          <a:prstGeom prst="rect">
            <a:avLst/>
          </a:prstGeom>
          <a:noFill/>
        </p:spPr>
        <p:txBody>
          <a:bodyPr wrap="square" rtlCol="0">
            <a:spAutoFit/>
          </a:bodyPr>
          <a:lstStyle/>
          <a:p>
            <a:pPr algn="ctr"/>
            <a:r>
              <a:rPr lang="en-US" sz="2400" b="1" i="0" u="none" strike="noStrike" dirty="0">
                <a:effectLst/>
                <a:latin typeface="+mj-lt"/>
              </a:rPr>
              <a:t>Real-Time Sign Recognition</a:t>
            </a:r>
            <a:endParaRPr lang="en-US" sz="2400" b="1" dirty="0">
              <a:latin typeface="+mj-lt"/>
            </a:endParaRPr>
          </a:p>
        </p:txBody>
      </p:sp>
      <p:sp>
        <p:nvSpPr>
          <p:cNvPr id="4" name="Rectangle: Rounded Corners 3">
            <a:extLst>
              <a:ext uri="{FF2B5EF4-FFF2-40B4-BE49-F238E27FC236}">
                <a16:creationId xmlns:a16="http://schemas.microsoft.com/office/drawing/2014/main" id="{87D46326-E3B8-CA68-8EA1-A5D100A815AE}"/>
              </a:ext>
            </a:extLst>
          </p:cNvPr>
          <p:cNvSpPr/>
          <p:nvPr/>
        </p:nvSpPr>
        <p:spPr>
          <a:xfrm>
            <a:off x="4508790" y="2281964"/>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C8840FB-0E17-F54B-4AB9-308E8189F98E}"/>
              </a:ext>
            </a:extLst>
          </p:cNvPr>
          <p:cNvSpPr txBox="1"/>
          <p:nvPr/>
        </p:nvSpPr>
        <p:spPr>
          <a:xfrm>
            <a:off x="4508790" y="2501751"/>
            <a:ext cx="2890788" cy="830997"/>
          </a:xfrm>
          <a:prstGeom prst="rect">
            <a:avLst/>
          </a:prstGeom>
          <a:noFill/>
        </p:spPr>
        <p:txBody>
          <a:bodyPr wrap="square" rtlCol="0">
            <a:spAutoFit/>
          </a:bodyPr>
          <a:lstStyle/>
          <a:p>
            <a:pPr algn="ctr"/>
            <a:r>
              <a:rPr lang="en-US" sz="2400" b="1" dirty="0">
                <a:latin typeface="+mj-lt"/>
              </a:rPr>
              <a:t>Gesture Classification</a:t>
            </a:r>
          </a:p>
        </p:txBody>
      </p:sp>
      <p:sp>
        <p:nvSpPr>
          <p:cNvPr id="8" name="Rectangle: Rounded Corners 7">
            <a:extLst>
              <a:ext uri="{FF2B5EF4-FFF2-40B4-BE49-F238E27FC236}">
                <a16:creationId xmlns:a16="http://schemas.microsoft.com/office/drawing/2014/main" id="{710FAE64-0C75-8933-FBD2-7FAC27BD29EF}"/>
              </a:ext>
            </a:extLst>
          </p:cNvPr>
          <p:cNvSpPr/>
          <p:nvPr/>
        </p:nvSpPr>
        <p:spPr>
          <a:xfrm>
            <a:off x="7548613" y="2281964"/>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94318E6-2CF0-89E1-08A8-854E34C5F4F0}"/>
              </a:ext>
            </a:extLst>
          </p:cNvPr>
          <p:cNvSpPr txBox="1"/>
          <p:nvPr/>
        </p:nvSpPr>
        <p:spPr>
          <a:xfrm>
            <a:off x="7548613" y="2675449"/>
            <a:ext cx="2890787" cy="461665"/>
          </a:xfrm>
          <a:prstGeom prst="rect">
            <a:avLst/>
          </a:prstGeom>
          <a:noFill/>
        </p:spPr>
        <p:txBody>
          <a:bodyPr wrap="square" rtlCol="0">
            <a:spAutoFit/>
          </a:bodyPr>
          <a:lstStyle/>
          <a:p>
            <a:pPr algn="ctr"/>
            <a:r>
              <a:rPr lang="en-US" sz="2400" b="1" dirty="0">
                <a:latin typeface="+mj-lt"/>
              </a:rPr>
              <a:t>User Authentication</a:t>
            </a:r>
          </a:p>
        </p:txBody>
      </p:sp>
      <p:sp>
        <p:nvSpPr>
          <p:cNvPr id="10" name="Rectangle: Rounded Corners 9">
            <a:extLst>
              <a:ext uri="{FF2B5EF4-FFF2-40B4-BE49-F238E27FC236}">
                <a16:creationId xmlns:a16="http://schemas.microsoft.com/office/drawing/2014/main" id="{79D8DD58-E0FF-3E0F-3F8A-29BF689E36CD}"/>
              </a:ext>
            </a:extLst>
          </p:cNvPr>
          <p:cNvSpPr/>
          <p:nvPr/>
        </p:nvSpPr>
        <p:spPr>
          <a:xfrm>
            <a:off x="1468967" y="3868839"/>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F33CA468-4023-F40C-C1D6-074C3B08D487}"/>
              </a:ext>
            </a:extLst>
          </p:cNvPr>
          <p:cNvSpPr txBox="1"/>
          <p:nvPr/>
        </p:nvSpPr>
        <p:spPr>
          <a:xfrm>
            <a:off x="1468967" y="4077658"/>
            <a:ext cx="2890787" cy="830997"/>
          </a:xfrm>
          <a:prstGeom prst="rect">
            <a:avLst/>
          </a:prstGeom>
          <a:noFill/>
        </p:spPr>
        <p:txBody>
          <a:bodyPr wrap="square" rtlCol="0">
            <a:spAutoFit/>
          </a:bodyPr>
          <a:lstStyle/>
          <a:p>
            <a:pPr algn="ctr"/>
            <a:r>
              <a:rPr lang="en-US" sz="2400" b="1" dirty="0">
                <a:latin typeface="+mj-lt"/>
              </a:rPr>
              <a:t>History and Progress Tracking</a:t>
            </a:r>
          </a:p>
        </p:txBody>
      </p:sp>
      <p:sp>
        <p:nvSpPr>
          <p:cNvPr id="12" name="Rectangle: Rounded Corners 11">
            <a:extLst>
              <a:ext uri="{FF2B5EF4-FFF2-40B4-BE49-F238E27FC236}">
                <a16:creationId xmlns:a16="http://schemas.microsoft.com/office/drawing/2014/main" id="{86B3D2FA-F735-A24D-9B0A-5731AE11FECD}"/>
              </a:ext>
            </a:extLst>
          </p:cNvPr>
          <p:cNvSpPr/>
          <p:nvPr/>
        </p:nvSpPr>
        <p:spPr>
          <a:xfrm>
            <a:off x="4508790" y="3868839"/>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02EBB4E-4C4F-5AF5-7EC3-3FDB711997F3}"/>
              </a:ext>
            </a:extLst>
          </p:cNvPr>
          <p:cNvSpPr txBox="1"/>
          <p:nvPr/>
        </p:nvSpPr>
        <p:spPr>
          <a:xfrm>
            <a:off x="4508790" y="3918140"/>
            <a:ext cx="2890788" cy="1200329"/>
          </a:xfrm>
          <a:prstGeom prst="rect">
            <a:avLst/>
          </a:prstGeom>
          <a:noFill/>
        </p:spPr>
        <p:txBody>
          <a:bodyPr wrap="square" rtlCol="0">
            <a:spAutoFit/>
          </a:bodyPr>
          <a:lstStyle/>
          <a:p>
            <a:pPr algn="ctr"/>
            <a:r>
              <a:rPr lang="en-US" sz="2400" b="1">
                <a:latin typeface="+mj-lt"/>
              </a:rPr>
              <a:t>Text-to-Sign Language Conversion </a:t>
            </a:r>
            <a:endParaRPr lang="en-US" sz="2400" b="1" dirty="0">
              <a:latin typeface="+mj-lt"/>
            </a:endParaRPr>
          </a:p>
        </p:txBody>
      </p:sp>
      <p:sp>
        <p:nvSpPr>
          <p:cNvPr id="14" name="Rectangle: Rounded Corners 13">
            <a:extLst>
              <a:ext uri="{FF2B5EF4-FFF2-40B4-BE49-F238E27FC236}">
                <a16:creationId xmlns:a16="http://schemas.microsoft.com/office/drawing/2014/main" id="{DB675383-E6DF-CBAD-C64F-FF9DEDA91480}"/>
              </a:ext>
            </a:extLst>
          </p:cNvPr>
          <p:cNvSpPr/>
          <p:nvPr/>
        </p:nvSpPr>
        <p:spPr>
          <a:xfrm>
            <a:off x="7548613" y="3868839"/>
            <a:ext cx="2890788" cy="1248636"/>
          </a:xfrm>
          <a:prstGeom prst="roundRect">
            <a:avLst>
              <a:gd name="adj" fmla="val 15966"/>
            </a:avLst>
          </a:prstGeom>
          <a:solidFill>
            <a:schemeClr val="bg2">
              <a:lumMod val="75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8BEFF98D-6739-054D-C0FA-F501FE2BDD1A}"/>
              </a:ext>
            </a:extLst>
          </p:cNvPr>
          <p:cNvSpPr txBox="1"/>
          <p:nvPr/>
        </p:nvSpPr>
        <p:spPr>
          <a:xfrm>
            <a:off x="7548613" y="4077657"/>
            <a:ext cx="2890787" cy="830997"/>
          </a:xfrm>
          <a:prstGeom prst="rect">
            <a:avLst/>
          </a:prstGeom>
          <a:noFill/>
        </p:spPr>
        <p:txBody>
          <a:bodyPr wrap="square" rtlCol="0">
            <a:spAutoFit/>
          </a:bodyPr>
          <a:lstStyle/>
          <a:p>
            <a:pPr algn="ctr"/>
            <a:r>
              <a:rPr lang="en-US" sz="2400" b="1" dirty="0">
                <a:latin typeface="+mj-lt"/>
              </a:rPr>
              <a:t>User-Friendly Interface</a:t>
            </a:r>
          </a:p>
        </p:txBody>
      </p:sp>
    </p:spTree>
    <p:extLst>
      <p:ext uri="{BB962C8B-B14F-4D97-AF65-F5344CB8AC3E}">
        <p14:creationId xmlns:p14="http://schemas.microsoft.com/office/powerpoint/2010/main" val="10326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 grpId="0" animBg="1"/>
      <p:bldP spid="10"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1C4AF-E31B-4BBB-B4E9-D428F5FB466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23ABDF-CF98-E997-03C6-4516EBFA0A9E}"/>
              </a:ext>
            </a:extLst>
          </p:cNvPr>
          <p:cNvSpPr/>
          <p:nvPr/>
        </p:nvSpPr>
        <p:spPr>
          <a:xfrm>
            <a:off x="1003300" y="852879"/>
            <a:ext cx="10185400" cy="5152241"/>
          </a:xfrm>
          <a:prstGeom prst="roundRect">
            <a:avLst/>
          </a:prstGeom>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296E87AA-4ACC-D964-FB7B-A3A07407F61A}"/>
              </a:ext>
            </a:extLst>
          </p:cNvPr>
          <p:cNvSpPr txBox="1"/>
          <p:nvPr/>
        </p:nvSpPr>
        <p:spPr>
          <a:xfrm>
            <a:off x="1003300" y="1010771"/>
            <a:ext cx="10185400" cy="769441"/>
          </a:xfrm>
          <a:prstGeom prst="rect">
            <a:avLst/>
          </a:prstGeom>
          <a:noFill/>
        </p:spPr>
        <p:txBody>
          <a:bodyPr wrap="square" rtlCol="0" anchor="ctr">
            <a:spAutoFit/>
          </a:bodyPr>
          <a:lstStyle/>
          <a:p>
            <a:pPr algn="ctr"/>
            <a:r>
              <a:rPr lang="en-US" sz="4400" b="1" dirty="0"/>
              <a:t>Beginning of Sign language</a:t>
            </a:r>
          </a:p>
        </p:txBody>
      </p:sp>
      <p:sp>
        <p:nvSpPr>
          <p:cNvPr id="4" name="TextBox 3">
            <a:extLst>
              <a:ext uri="{FF2B5EF4-FFF2-40B4-BE49-F238E27FC236}">
                <a16:creationId xmlns:a16="http://schemas.microsoft.com/office/drawing/2014/main" id="{695B224F-3A49-B7F4-A226-C30B8E908D21}"/>
              </a:ext>
            </a:extLst>
          </p:cNvPr>
          <p:cNvSpPr txBox="1"/>
          <p:nvPr/>
        </p:nvSpPr>
        <p:spPr>
          <a:xfrm>
            <a:off x="1316660" y="1999658"/>
            <a:ext cx="6631517" cy="3046988"/>
          </a:xfrm>
          <a:prstGeom prst="rect">
            <a:avLst/>
          </a:prstGeom>
          <a:noFill/>
        </p:spPr>
        <p:txBody>
          <a:bodyPr wrap="square" numCol="1" rtlCol="0" anchor="ctr">
            <a:spAutoFit/>
          </a:bodyPr>
          <a:lstStyle/>
          <a:p>
            <a:r>
              <a:rPr lang="en-US" sz="2400" b="0" i="0" u="none" strike="noStrike" dirty="0">
                <a:effectLst/>
                <a:cs typeface="Times New Roman" panose="02020603050405020304" pitchFamily="18" charset="0"/>
              </a:rPr>
              <a:t>Charles-Michel de </a:t>
            </a:r>
            <a:r>
              <a:rPr lang="en-US" sz="2400" b="0" i="0" u="none" strike="noStrike" dirty="0" err="1">
                <a:effectLst/>
                <a:cs typeface="Times New Roman" panose="02020603050405020304" pitchFamily="18" charset="0"/>
              </a:rPr>
              <a:t>l'Épée</a:t>
            </a:r>
            <a:r>
              <a:rPr lang="en-US" sz="2400" b="0" i="0" u="none" strike="noStrike" dirty="0">
                <a:effectLst/>
                <a:cs typeface="Times New Roman" panose="02020603050405020304" pitchFamily="18" charset="0"/>
              </a:rPr>
              <a:t>, a French priest, founded the first public school for the deaf in the 1760s and helped lay the foundation for modern sign languages, including French Sign Language (LSF), which influenced ASL and others. Over time, different regions developed their own sign languages shaped by local deaf communities and cultures.</a:t>
            </a:r>
          </a:p>
        </p:txBody>
      </p:sp>
      <p:pic>
        <p:nvPicPr>
          <p:cNvPr id="2050" name="Picture 2">
            <a:extLst>
              <a:ext uri="{FF2B5EF4-FFF2-40B4-BE49-F238E27FC236}">
                <a16:creationId xmlns:a16="http://schemas.microsoft.com/office/drawing/2014/main" id="{B4FA8369-98C2-91C1-8645-DC6305B12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1537" y="1938103"/>
            <a:ext cx="2454959" cy="317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66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1304</TotalTime>
  <Words>2446</Words>
  <Application>Microsoft Office PowerPoint</Application>
  <PresentationFormat>Widescreen</PresentationFormat>
  <Paragraphs>248</Paragraphs>
  <Slides>67</Slides>
  <Notes>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Aptos</vt:lpstr>
      <vt:lpstr>Aptos Display</vt:lpstr>
      <vt:lpstr>Arial</vt:lpstr>
      <vt:lpstr>Arial Black</vt:lpstr>
      <vt:lpstr>Courier New</vt:lpstr>
      <vt:lpstr>Symbol</vt:lpstr>
      <vt:lpstr>Times New Roman</vt:lpstr>
      <vt:lpstr>Wingdings</vt:lpstr>
      <vt:lpstr>Office Theme</vt:lpstr>
      <vt:lpstr>A.S.L.P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Hazem Sheta</dc:creator>
  <cp:lastModifiedBy>Hamza Mohamed</cp:lastModifiedBy>
  <cp:revision>44</cp:revision>
  <dcterms:created xsi:type="dcterms:W3CDTF">2025-02-03T22:40:05Z</dcterms:created>
  <dcterms:modified xsi:type="dcterms:W3CDTF">2025-04-19T10:25:15Z</dcterms:modified>
</cp:coreProperties>
</file>